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5.xml" ContentType="application/vnd.openxmlformats-officedocument.presentationml.notesSlide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855" r:id="rId2"/>
    <p:sldId id="858" r:id="rId3"/>
    <p:sldId id="859" r:id="rId4"/>
    <p:sldId id="861" r:id="rId5"/>
    <p:sldId id="860" r:id="rId6"/>
    <p:sldId id="862" r:id="rId7"/>
    <p:sldId id="863" r:id="rId8"/>
    <p:sldId id="864" r:id="rId9"/>
    <p:sldId id="867" r:id="rId10"/>
    <p:sldId id="866" r:id="rId1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g114411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B780A"/>
    <a:srgbClr val="879BAA"/>
    <a:srgbClr val="BECDD7"/>
    <a:srgbClr val="505A64"/>
    <a:srgbClr val="0F1923"/>
    <a:srgbClr val="55A0B9"/>
    <a:srgbClr val="006487"/>
    <a:srgbClr val="FFB900"/>
    <a:srgbClr val="C34673"/>
    <a:srgbClr val="871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380" autoAdjust="0"/>
  </p:normalViewPr>
  <p:slideViewPr>
    <p:cSldViewPr snapToGrid="0" snapToObjects="1" showGuides="1">
      <p:cViewPr>
        <p:scale>
          <a:sx n="125" d="100"/>
          <a:sy n="125" d="100"/>
        </p:scale>
        <p:origin x="-1224" y="936"/>
      </p:cViewPr>
      <p:guideLst>
        <p:guide orient="horz" pos="4033"/>
        <p:guide orient="horz" pos="618"/>
        <p:guide orient="horz" pos="890"/>
        <p:guide orient="horz" pos="799"/>
        <p:guide orient="horz" pos="4091"/>
        <p:guide orient="horz" pos="2537"/>
        <p:guide orient="horz" pos="2444"/>
        <p:guide pos="340"/>
        <p:guide pos="158"/>
        <p:guide pos="2880"/>
        <p:guide pos="2980"/>
        <p:guide pos="5511"/>
        <p:guide pos="4604"/>
        <p:guide pos="3787"/>
        <p:guide pos="3878"/>
        <p:guide pos="1974"/>
        <p:guide pos="2063"/>
        <p:guide pos="5759"/>
        <p:guide pos="2789"/>
        <p:guide pos="1881"/>
        <p:guide pos="3697"/>
      </p:guideLst>
    </p:cSldViewPr>
  </p:slideViewPr>
  <p:outlineViewPr>
    <p:cViewPr>
      <p:scale>
        <a:sx n="33" d="100"/>
        <a:sy n="33" d="100"/>
      </p:scale>
      <p:origin x="240" y="612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-852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7099300" cy="698500"/>
          </a:xfrm>
          <a:prstGeom prst="rect">
            <a:avLst/>
          </a:prstGeom>
          <a:solidFill>
            <a:srgbClr val="879BA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8576" y="0"/>
            <a:ext cx="3260724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82163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8576" y="9682163"/>
            <a:ext cx="3260724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en-US" dirty="0" smtClean="0">
                <a:latin typeface="Arial" pitchFamily="34" charset="0"/>
              </a:rPr>
              <a:t>Handout </a:t>
            </a:r>
            <a:fld id="{BFC713D8-7968-482B-A79F-9C586FE5053A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48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3248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8125" y="4822825"/>
            <a:ext cx="662305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82163"/>
            <a:ext cx="3249613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682163"/>
            <a:ext cx="3248025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en-US" dirty="0" smtClean="0">
                <a:latin typeface="Arial" pitchFamily="34" charset="0"/>
              </a:rPr>
              <a:t>Notice </a:t>
            </a:r>
            <a:fld id="{AD141568-5488-4AC9-B82D-9F5CE1225E2A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29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(big bar down)" type="title" preserve="1">
  <p:cSld name="Title (big bar dow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200437328-00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4149090"/>
          </a:xfrm>
          <a:prstGeom prst="rect">
            <a:avLst/>
          </a:prstGeom>
        </p:spPr>
      </p:pic>
      <p:sp>
        <p:nvSpPr>
          <p:cNvPr id="14" name="Text Box 133"/>
          <p:cNvSpPr txBox="1">
            <a:spLocks noChangeArrowheads="1"/>
          </p:cNvSpPr>
          <p:nvPr userDrawn="1"/>
        </p:nvSpPr>
        <p:spPr bwMode="auto">
          <a:xfrm>
            <a:off x="0" y="6165851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40000" tIns="144000" rIns="2124000" bIns="0" anchor="ctr"/>
          <a:lstStyle/>
          <a:p>
            <a:r>
              <a:rPr lang="en-US" sz="1000" b="1" noProof="0" dirty="0" smtClean="0"/>
              <a:t>Restricted © Siemens AG 2014 All rights reserved.</a:t>
            </a:r>
          </a:p>
        </p:txBody>
      </p:sp>
      <p:sp>
        <p:nvSpPr>
          <p:cNvPr id="57350" name="Rectangle 115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250825" y="4151315"/>
            <a:ext cx="8893175" cy="1485567"/>
          </a:xfrm>
          <a:solidFill>
            <a:srgbClr val="879BAA"/>
          </a:solidFill>
        </p:spPr>
        <p:txBody>
          <a:bodyPr wrap="square" lIns="270000" tIns="144000" rIns="370800" bIns="108000" anchor="t">
            <a:spAutoFit/>
          </a:bodyPr>
          <a:lstStyle>
            <a:lvl1pPr>
              <a:defRPr sz="40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noProof="0" dirty="0" smtClean="0"/>
              <a:t>Click the style sheet to edit the title</a:t>
            </a:r>
          </a:p>
        </p:txBody>
      </p:sp>
      <p:sp>
        <p:nvSpPr>
          <p:cNvPr id="57351" name="Rectangle 116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250825" y="3758233"/>
            <a:ext cx="8893175" cy="393082"/>
          </a:xfrm>
          <a:solidFill>
            <a:srgbClr val="233746">
              <a:alpha val="65000"/>
            </a:srgbClr>
          </a:solidFill>
        </p:spPr>
        <p:txBody>
          <a:bodyPr wrap="square" lIns="270000" tIns="18000" bIns="36000" anchor="b">
            <a:noAutofit/>
          </a:bodyPr>
          <a:lstStyle>
            <a:lvl1pPr>
              <a:defRPr sz="20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noProof="0" dirty="0" smtClean="0"/>
              <a:t>Click the style sheet to edit the subhead</a:t>
            </a:r>
          </a:p>
        </p:txBody>
      </p:sp>
      <p:sp>
        <p:nvSpPr>
          <p:cNvPr id="2" name="Text Box 133"/>
          <p:cNvSpPr txBox="1">
            <a:spLocks noChangeArrowheads="1"/>
          </p:cNvSpPr>
          <p:nvPr userDrawn="1"/>
        </p:nvSpPr>
        <p:spPr bwMode="auto">
          <a:xfrm>
            <a:off x="6156326" y="6165851"/>
            <a:ext cx="298767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396000" bIns="0" anchor="ctr"/>
          <a:lstStyle/>
          <a:p>
            <a:pPr algn="r"/>
            <a:r>
              <a:rPr lang="en-US" sz="1000" b="1" noProof="0" dirty="0" smtClean="0">
                <a:solidFill>
                  <a:schemeClr val="tx1"/>
                </a:solidFill>
              </a:rPr>
              <a:t> </a:t>
            </a:r>
            <a:endParaRPr lang="en-US" sz="1000" b="1" noProof="0" dirty="0">
              <a:solidFill>
                <a:schemeClr val="tx1"/>
              </a:solidFill>
            </a:endParaRPr>
          </a:p>
        </p:txBody>
      </p:sp>
      <p:pic>
        <p:nvPicPr>
          <p:cNvPr id="11" name="Grafik 10" descr="SIE_Logo_Layer_Petrol_RGB_A3_76mm.wmf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539750" y="-4"/>
            <a:ext cx="1728000" cy="967833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417671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361950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447675" indent="-87313"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Tx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628650" indent="-88900"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Tx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  <a:lvl6pPr marL="809625" indent="-95250">
              <a:spcBef>
                <a:spcPts val="600"/>
              </a:spcBef>
              <a:buClrTx/>
              <a:buFontTx/>
              <a:buChar char="-"/>
              <a:defRPr sz="1200"/>
            </a:lvl6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4572000" y="1412875"/>
            <a:ext cx="417671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Char char="§"/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Char char="§"/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266700" indent="-8572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447675" indent="-87313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628650" indent="-88900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box grey +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417671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Font typeface="Wingdings" pitchFamily="2" charset="2"/>
              <a:buChar char="§"/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>
          <a:xfrm>
            <a:off x="4572000" y="1412875"/>
            <a:ext cx="4176713" cy="5081588"/>
          </a:xfrm>
        </p:spPr>
        <p:txBody>
          <a:bodyPr tIns="108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rows" preserve="1" userDrawn="1">
  <p:cSld name="Two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4"/>
            <a:ext cx="6769101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539749" y="4027488"/>
            <a:ext cx="676910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4"/>
            <a:ext cx="2587621" cy="5081588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3271833" y="1412875"/>
            <a:ext cx="2740030" cy="5081588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6156325" y="1412875"/>
            <a:ext cx="2592388" cy="5081588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273526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3133725" y="1412875"/>
            <a:ext cx="273526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6011863" y="1412875"/>
            <a:ext cx="2736850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273526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3133725" y="1412875"/>
            <a:ext cx="5614988" cy="5081588"/>
          </a:xfrm>
        </p:spPr>
        <p:txBody>
          <a:bodyPr tIns="108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417671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1"/>
          </p:nvPr>
        </p:nvSpPr>
        <p:spPr>
          <a:xfrm>
            <a:off x="4572000" y="1412875"/>
            <a:ext cx="4176713" cy="5081588"/>
          </a:xfrm>
        </p:spPr>
        <p:txBody>
          <a:bodyPr tIns="108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objects" preserve="1" userDrawn="1">
  <p:cSld name="Four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5"/>
            <a:ext cx="4032251" cy="2466976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539751" y="4027488"/>
            <a:ext cx="403225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4716463" y="1412875"/>
            <a:ext cx="403225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716463" y="4027488"/>
            <a:ext cx="403225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572000" y="1412875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50825" y="4027488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0" y="4027488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539750" y="1412875"/>
            <a:ext cx="4032250" cy="50815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/>
              <a:defRPr lang="de-DE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871E50"/>
              </a:buClr>
              <a:buFont typeface="Wingdings" pitchFamily="2" charset="2"/>
              <a:buChar char="§"/>
              <a:tabLst/>
              <a:defRPr lang="de-DE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871E50"/>
              </a:buClr>
              <a:buFont typeface="Wingdings" pitchFamily="2" charset="2"/>
              <a:buChar char="§"/>
              <a:tabLst/>
              <a:defRPr lang="de-DE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871E50"/>
              </a:buClr>
              <a:buFont typeface="Wingdings" pitchFamily="2" charset="2"/>
              <a:buChar char="§"/>
              <a:tabLst/>
              <a:defRPr lang="de-DE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871E50"/>
              </a:buClr>
              <a:buFont typeface="Wingdings" pitchFamily="2" charset="2"/>
              <a:buChar char="§"/>
              <a:tabLst/>
              <a:defRPr lang="de-DE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>
          <a:xfrm>
            <a:off x="4716463" y="1412875"/>
            <a:ext cx="403225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4716463" y="4027488"/>
            <a:ext cx="403225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(big bar up)" type="title" preserve="1">
  <p:cSld name="Title (big bar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a64181\Desktop\Wizard new\pictures\gss_imagepool_04.jp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62557"/>
          </a:xfrm>
          <a:prstGeom prst="rect">
            <a:avLst/>
          </a:prstGeom>
          <a:noFill/>
        </p:spPr>
      </p:pic>
      <p:sp>
        <p:nvSpPr>
          <p:cNvPr id="57350" name="Rectangle 115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250825" y="3676989"/>
            <a:ext cx="8893175" cy="1485567"/>
          </a:xfrm>
          <a:solidFill>
            <a:srgbClr val="233746">
              <a:alpha val="65000"/>
            </a:srgbClr>
          </a:solidFill>
        </p:spPr>
        <p:txBody>
          <a:bodyPr wrap="square" lIns="270000" tIns="144000" rIns="370800" bIns="108000" anchor="b" anchorCtr="0">
            <a:spAutoFit/>
          </a:bodyPr>
          <a:lstStyle>
            <a:lvl1pPr>
              <a:defRPr sz="40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noProof="0" dirty="0" smtClean="0"/>
              <a:t>Click the style sheet to edit the title</a:t>
            </a:r>
          </a:p>
        </p:txBody>
      </p:sp>
      <p:sp>
        <p:nvSpPr>
          <p:cNvPr id="57351" name="Rectangle 116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250825" y="5162557"/>
            <a:ext cx="8893175" cy="393082"/>
          </a:xfrm>
          <a:solidFill>
            <a:srgbClr val="879BAA"/>
          </a:solidFill>
        </p:spPr>
        <p:txBody>
          <a:bodyPr wrap="square" lIns="270000" tIns="18000" bIns="36000" anchor="t" anchorCtr="0">
            <a:noAutofit/>
          </a:bodyPr>
          <a:lstStyle>
            <a:lvl1pPr>
              <a:defRPr sz="20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noProof="0" dirty="0" smtClean="0"/>
              <a:t>Click the style sheet to edit the subhead</a:t>
            </a:r>
          </a:p>
        </p:txBody>
      </p:sp>
      <p:pic>
        <p:nvPicPr>
          <p:cNvPr id="11" name="Grafik 10" descr="SIE_Logo_Layer_Petrol_RGB_A3_76mm.wmf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539750" y="-4"/>
            <a:ext cx="1728000" cy="967833"/>
          </a:xfrm>
          <a:prstGeom prst="rect">
            <a:avLst/>
          </a:prstGeom>
        </p:spPr>
      </p:pic>
      <p:sp>
        <p:nvSpPr>
          <p:cNvPr id="16" name="Text Box 133"/>
          <p:cNvSpPr txBox="1">
            <a:spLocks noChangeArrowheads="1"/>
          </p:cNvSpPr>
          <p:nvPr userDrawn="1"/>
        </p:nvSpPr>
        <p:spPr bwMode="auto">
          <a:xfrm>
            <a:off x="0" y="6165851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40000" tIns="144000" rIns="2124000" bIns="0" anchor="ctr"/>
          <a:lstStyle/>
          <a:p>
            <a:r>
              <a:rPr lang="en-US" sz="1000" b="1" noProof="0" dirty="0" smtClean="0"/>
              <a:t>Restricted © Siemens AG 2014 All rights reserved.</a:t>
            </a:r>
          </a:p>
        </p:txBody>
      </p:sp>
      <p:sp>
        <p:nvSpPr>
          <p:cNvPr id="17" name="Text Box 133"/>
          <p:cNvSpPr txBox="1">
            <a:spLocks noChangeArrowheads="1"/>
          </p:cNvSpPr>
          <p:nvPr userDrawn="1"/>
        </p:nvSpPr>
        <p:spPr bwMode="auto">
          <a:xfrm>
            <a:off x="6156326" y="6165851"/>
            <a:ext cx="298767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396000" bIns="0" anchor="ctr"/>
          <a:lstStyle/>
          <a:p>
            <a:pPr algn="r"/>
            <a:r>
              <a:rPr lang="en-US" sz="1000" b="1" noProof="0" dirty="0" smtClean="0">
                <a:solidFill>
                  <a:schemeClr val="tx1"/>
                </a:solidFill>
              </a:rPr>
              <a:t> </a:t>
            </a:r>
            <a:endParaRPr lang="en-US" sz="1000" b="1" noProof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50825" y="4027488"/>
            <a:ext cx="417671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4572000" y="1412875"/>
            <a:ext cx="4176713" cy="5081588"/>
          </a:xfrm>
        </p:spPr>
        <p:txBody>
          <a:bodyPr tIns="108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textboxe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273526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3133725" y="1412875"/>
            <a:ext cx="273526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6011863" y="1412875"/>
            <a:ext cx="2736850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50825" y="4027488"/>
            <a:ext cx="273526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3133725" y="4027488"/>
            <a:ext cx="2735263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6011863" y="4027488"/>
            <a:ext cx="2736850" cy="2466975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0975" indent="-18097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0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ee Content + Navigation" preserve="1" userDrawn="1">
  <p:cSld name="Free Content + Navig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452713" y="1412875"/>
            <a:ext cx="1296000" cy="5081588"/>
          </a:xfrm>
        </p:spPr>
        <p:txBody>
          <a:bodyPr/>
          <a:lstStyle>
            <a:lvl1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70000"/>
              <a:buFont typeface="Arial" pitchFamily="34" charset="0"/>
              <a:buChar char="►"/>
              <a:defRPr sz="1200">
                <a:solidFill>
                  <a:schemeClr val="bg2"/>
                </a:solidFill>
              </a:defRPr>
            </a:lvl1pPr>
            <a:lvl2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200">
                <a:solidFill>
                  <a:srgbClr val="871E50"/>
                </a:solidFill>
              </a:defRPr>
            </a:lvl2pPr>
            <a:lvl3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3pPr>
            <a:lvl4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4pPr>
            <a:lvl5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5pPr>
            <a:lvl6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6pPr>
          </a:lstStyle>
          <a:p>
            <a:pPr lvl="0"/>
            <a:r>
              <a:rPr lang="en-US" noProof="0" dirty="0" smtClean="0"/>
              <a:t>Click the style sheet to edit the navigation</a:t>
            </a:r>
          </a:p>
          <a:p>
            <a:pPr lvl="1"/>
            <a:r>
              <a:rPr lang="en-US" noProof="0" dirty="0" smtClean="0"/>
              <a:t>active chapter</a:t>
            </a:r>
          </a:p>
          <a:p>
            <a:pPr lvl="2"/>
            <a:r>
              <a:rPr lang="en-US" noProof="0" dirty="0" smtClean="0"/>
              <a:t>subchapter</a:t>
            </a:r>
          </a:p>
          <a:p>
            <a:pPr lvl="3"/>
            <a:r>
              <a:rPr lang="en-US" noProof="0" dirty="0" smtClean="0"/>
              <a:t>active subchapter</a:t>
            </a:r>
          </a:p>
          <a:p>
            <a:pPr lvl="4"/>
            <a:r>
              <a:rPr lang="en-US" noProof="0" dirty="0" smtClean="0"/>
              <a:t>subchapter</a:t>
            </a:r>
          </a:p>
          <a:p>
            <a:pPr lvl="5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object (small) + Navigation" preserve="1" userDrawn="1">
  <p:cSld name="One object (small) + Navig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4"/>
            <a:ext cx="6769101" cy="5081589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452713" y="1412875"/>
            <a:ext cx="1296000" cy="5081588"/>
          </a:xfrm>
        </p:spPr>
        <p:txBody>
          <a:bodyPr/>
          <a:lstStyle>
            <a:lvl1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70000"/>
              <a:buFont typeface="Arial" pitchFamily="34" charset="0"/>
              <a:buChar char="►"/>
              <a:defRPr sz="1200">
                <a:solidFill>
                  <a:schemeClr val="bg2"/>
                </a:solidFill>
              </a:defRPr>
            </a:lvl1pPr>
            <a:lvl2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200">
                <a:solidFill>
                  <a:srgbClr val="871E50"/>
                </a:solidFill>
              </a:defRPr>
            </a:lvl2pPr>
            <a:lvl3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3pPr>
            <a:lvl4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4pPr>
            <a:lvl5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5pPr>
            <a:lvl6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6pPr>
          </a:lstStyle>
          <a:p>
            <a:pPr lvl="0"/>
            <a:r>
              <a:rPr lang="en-US" noProof="0" dirty="0" smtClean="0"/>
              <a:t>Click the style sheet to edit the navigation</a:t>
            </a:r>
          </a:p>
          <a:p>
            <a:pPr lvl="1"/>
            <a:r>
              <a:rPr lang="en-US" noProof="0" dirty="0" smtClean="0"/>
              <a:t>active chapter</a:t>
            </a:r>
          </a:p>
          <a:p>
            <a:pPr lvl="2"/>
            <a:r>
              <a:rPr lang="en-US" noProof="0" dirty="0" smtClean="0"/>
              <a:t>subchapter</a:t>
            </a:r>
          </a:p>
          <a:p>
            <a:pPr lvl="3"/>
            <a:r>
              <a:rPr lang="en-US" noProof="0" dirty="0" smtClean="0"/>
              <a:t>active subchapter</a:t>
            </a:r>
          </a:p>
          <a:p>
            <a:pPr lvl="4"/>
            <a:r>
              <a:rPr lang="en-US" noProof="0" dirty="0" smtClean="0"/>
              <a:t>subchapter</a:t>
            </a:r>
          </a:p>
          <a:p>
            <a:pPr lvl="5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+ Navigation" preserve="1" userDrawn="1">
  <p:cSld name="Two columns + Navig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50" y="1412874"/>
            <a:ext cx="3309936" cy="5081589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3994149" y="1412875"/>
            <a:ext cx="3314702" cy="5081588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452713" y="1412875"/>
            <a:ext cx="1296000" cy="5081588"/>
          </a:xfrm>
        </p:spPr>
        <p:txBody>
          <a:bodyPr/>
          <a:lstStyle>
            <a:lvl1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70000"/>
              <a:buFont typeface="Arial" pitchFamily="34" charset="0"/>
              <a:buChar char="►"/>
              <a:defRPr sz="1200">
                <a:solidFill>
                  <a:schemeClr val="bg2"/>
                </a:solidFill>
              </a:defRPr>
            </a:lvl1pPr>
            <a:lvl2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200">
                <a:solidFill>
                  <a:srgbClr val="871E50"/>
                </a:solidFill>
              </a:defRPr>
            </a:lvl2pPr>
            <a:lvl3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3pPr>
            <a:lvl4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4pPr>
            <a:lvl5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5pPr>
            <a:lvl6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6pPr>
          </a:lstStyle>
          <a:p>
            <a:pPr lvl="0"/>
            <a:r>
              <a:rPr lang="en-US" noProof="0" dirty="0" smtClean="0"/>
              <a:t>Click the style sheet to edit the navigation</a:t>
            </a:r>
          </a:p>
          <a:p>
            <a:pPr lvl="1"/>
            <a:r>
              <a:rPr lang="en-US" noProof="0" dirty="0" smtClean="0"/>
              <a:t>active chapter</a:t>
            </a:r>
          </a:p>
          <a:p>
            <a:pPr lvl="2"/>
            <a:r>
              <a:rPr lang="en-US" noProof="0" dirty="0" smtClean="0"/>
              <a:t>subchapter</a:t>
            </a:r>
          </a:p>
          <a:p>
            <a:pPr lvl="3"/>
            <a:r>
              <a:rPr lang="en-US" noProof="0" dirty="0" smtClean="0"/>
              <a:t>active subchapter</a:t>
            </a:r>
          </a:p>
          <a:p>
            <a:pPr lvl="4"/>
            <a:r>
              <a:rPr lang="en-US" noProof="0" dirty="0" smtClean="0"/>
              <a:t>subchapter</a:t>
            </a:r>
          </a:p>
          <a:p>
            <a:pPr lvl="5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rows + Navigation" preserve="1" userDrawn="1">
  <p:cSld name="Two rows + Navig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4"/>
            <a:ext cx="6769101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539751" y="4027488"/>
            <a:ext cx="6769100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452713" y="1412875"/>
            <a:ext cx="1296000" cy="5081588"/>
          </a:xfrm>
        </p:spPr>
        <p:txBody>
          <a:bodyPr/>
          <a:lstStyle>
            <a:lvl1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70000"/>
              <a:buFont typeface="Arial" pitchFamily="34" charset="0"/>
              <a:buChar char="►"/>
              <a:defRPr sz="1200">
                <a:solidFill>
                  <a:schemeClr val="bg2"/>
                </a:solidFill>
              </a:defRPr>
            </a:lvl1pPr>
            <a:lvl2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200">
                <a:solidFill>
                  <a:srgbClr val="871E50"/>
                </a:solidFill>
              </a:defRPr>
            </a:lvl2pPr>
            <a:lvl3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3pPr>
            <a:lvl4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4pPr>
            <a:lvl5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5pPr>
            <a:lvl6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6pPr>
          </a:lstStyle>
          <a:p>
            <a:pPr lvl="0"/>
            <a:r>
              <a:rPr lang="en-US" noProof="0" dirty="0" smtClean="0"/>
              <a:t>Click the style sheet to edit the navigation</a:t>
            </a:r>
          </a:p>
          <a:p>
            <a:pPr lvl="1"/>
            <a:r>
              <a:rPr lang="en-US" noProof="0" dirty="0" smtClean="0"/>
              <a:t>active chapter</a:t>
            </a:r>
          </a:p>
          <a:p>
            <a:pPr lvl="2"/>
            <a:r>
              <a:rPr lang="en-US" noProof="0" dirty="0" smtClean="0"/>
              <a:t>subchapter</a:t>
            </a:r>
          </a:p>
          <a:p>
            <a:pPr lvl="3"/>
            <a:r>
              <a:rPr lang="en-US" noProof="0" dirty="0" smtClean="0"/>
              <a:t>active subchapter</a:t>
            </a:r>
          </a:p>
          <a:p>
            <a:pPr lvl="4"/>
            <a:r>
              <a:rPr lang="en-US" noProof="0" dirty="0" smtClean="0"/>
              <a:t>subchapter</a:t>
            </a:r>
          </a:p>
          <a:p>
            <a:pPr lvl="5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objects + Navigation" preserve="1" userDrawn="1">
  <p:cSld name="Four objects + Navig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5"/>
            <a:ext cx="3309936" cy="2466976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539751" y="4027488"/>
            <a:ext cx="3309934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994149" y="1412875"/>
            <a:ext cx="3314701" cy="2466975"/>
          </a:xfrm>
        </p:spPr>
        <p:txBody>
          <a:bodyPr/>
          <a:lstStyle>
            <a:lvl2pPr>
              <a:buClr>
                <a:srgbClr val="871E55"/>
              </a:buClr>
              <a:buFont typeface="Wingdings" pitchFamily="2" charset="2"/>
              <a:buChar char="§"/>
              <a:defRPr/>
            </a:lvl2pPr>
            <a:lvl3pPr>
              <a:buClr>
                <a:srgbClr val="871E55"/>
              </a:buClr>
              <a:buFont typeface="Wingdings" pitchFamily="2" charset="2"/>
              <a:buChar char="§"/>
              <a:defRPr/>
            </a:lvl3pPr>
            <a:lvl4pPr>
              <a:buClr>
                <a:srgbClr val="871E55"/>
              </a:buClr>
              <a:buFont typeface="Wingdings" pitchFamily="2" charset="2"/>
              <a:buChar char="§"/>
              <a:defRPr/>
            </a:lvl4pPr>
            <a:lvl5pPr>
              <a:buClr>
                <a:srgbClr val="871E55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3994149" y="4027488"/>
            <a:ext cx="3314702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452713" y="1412875"/>
            <a:ext cx="1296000" cy="5081588"/>
          </a:xfrm>
        </p:spPr>
        <p:txBody>
          <a:bodyPr/>
          <a:lstStyle>
            <a:lvl1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70000"/>
              <a:buFont typeface="Arial" pitchFamily="34" charset="0"/>
              <a:buChar char="►"/>
              <a:defRPr sz="1200">
                <a:solidFill>
                  <a:schemeClr val="bg2"/>
                </a:solidFill>
              </a:defRPr>
            </a:lvl1pPr>
            <a:lvl2pPr marL="144000" indent="-14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200">
                <a:solidFill>
                  <a:srgbClr val="871E50"/>
                </a:solidFill>
              </a:defRPr>
            </a:lvl2pPr>
            <a:lvl3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3pPr>
            <a:lvl4pPr marL="288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4pPr>
            <a:lvl5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70000"/>
              <a:buFont typeface="Arial" pitchFamily="34" charset="0"/>
              <a:buChar char="►"/>
              <a:defRPr sz="1000">
                <a:solidFill>
                  <a:schemeClr val="bg2"/>
                </a:solidFill>
              </a:defRPr>
            </a:lvl5pPr>
            <a:lvl6pPr marL="432000" indent="-144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871E50"/>
              </a:buClr>
              <a:buSzPct val="70000"/>
              <a:buFont typeface="Arial" pitchFamily="34" charset="0"/>
              <a:buChar char="►"/>
              <a:defRPr sz="1000">
                <a:solidFill>
                  <a:srgbClr val="871E50"/>
                </a:solidFill>
              </a:defRPr>
            </a:lvl6pPr>
          </a:lstStyle>
          <a:p>
            <a:pPr lvl="0"/>
            <a:r>
              <a:rPr lang="en-US" noProof="0" dirty="0" smtClean="0"/>
              <a:t>Click the style sheet to edit the navigation</a:t>
            </a:r>
          </a:p>
          <a:p>
            <a:pPr lvl="1"/>
            <a:r>
              <a:rPr lang="en-US" noProof="0" dirty="0" smtClean="0"/>
              <a:t>active chapter</a:t>
            </a:r>
          </a:p>
          <a:p>
            <a:pPr lvl="2"/>
            <a:r>
              <a:rPr lang="en-US" noProof="0" dirty="0" smtClean="0"/>
              <a:t>subchapter</a:t>
            </a:r>
          </a:p>
          <a:p>
            <a:pPr lvl="3"/>
            <a:r>
              <a:rPr lang="en-US" noProof="0" dirty="0" smtClean="0"/>
              <a:t>active subchapter</a:t>
            </a:r>
          </a:p>
          <a:p>
            <a:pPr lvl="4"/>
            <a:r>
              <a:rPr lang="en-US" noProof="0" dirty="0" smtClean="0"/>
              <a:t>subchapter</a:t>
            </a:r>
          </a:p>
          <a:p>
            <a:pPr lvl="5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(grey)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>
          <a:xfrm>
            <a:off x="4572000" y="1412875"/>
            <a:ext cx="4176713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4572000" y="4027488"/>
            <a:ext cx="4176713" cy="2466975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250825" y="1412875"/>
            <a:ext cx="4176713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vert="horz" wrap="square" lIns="288000" tIns="108000" rIns="72000" bIns="108000" numCol="1" anchor="t" anchorCtr="0" compatLnSpc="1">
            <a:prstTxWarp prst="textNoShape">
              <a:avLst/>
            </a:prstTxWarp>
          </a:bodyPr>
          <a:lstStyle>
            <a:lvl1pPr marL="185738" indent="-185738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358775" indent="-173038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Wingdings" pitchFamily="2" charset="2"/>
              <a:tabLst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444500" indent="-85725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538163" indent="-93663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630238" indent="-90488" algn="l" rtl="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tabLst/>
              <a:defRPr lang="de-DE" sz="12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ee Content" preserve="1" userDrawn="1">
  <p:cSld name="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+ Index/Contact" preserve="1" userDrawn="1">
  <p:cSld name="Image + Index/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1412875"/>
            <a:ext cx="4571999" cy="5078413"/>
          </a:xfrm>
        </p:spPr>
        <p:txBody>
          <a:bodyPr/>
          <a:lstStyle/>
          <a:p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16463" y="1412875"/>
            <a:ext cx="4427537" cy="5078413"/>
          </a:xfrm>
          <a:solidFill>
            <a:srgbClr val="BECDD7"/>
          </a:solidFill>
        </p:spPr>
        <p:txBody>
          <a:bodyPr lIns="252000" tIns="144000" rIns="396000" bIns="14400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  <a:buFont typeface="Arial" pitchFamily="34" charset="0"/>
              <a:buNone/>
              <a:tabLst>
                <a:tab pos="3773488" algn="r"/>
              </a:tabLst>
              <a:defRPr/>
            </a:lvl1pPr>
            <a:lvl2pPr marL="1793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73488" algn="r"/>
              </a:tabLst>
              <a:defRPr b="0"/>
            </a:lvl2pPr>
            <a:lvl3pPr marL="177800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73488" algn="r"/>
              </a:tabLst>
              <a:defRPr b="1"/>
            </a:lvl3pPr>
            <a:lvl4pPr marL="358775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73488" algn="r"/>
              </a:tabLst>
              <a:defRPr b="0"/>
            </a:lvl4pPr>
            <a:lvl5pPr marL="3571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73488" algn="r"/>
              </a:tabLst>
              <a:defRPr b="1" baseline="0"/>
            </a:lvl5pPr>
            <a:lvl6pPr marL="360363" indent="-180975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3773488" algn="r"/>
              </a:tabLst>
              <a:defRPr b="1"/>
            </a:lvl6pPr>
          </a:lstStyle>
          <a:p>
            <a:pPr lvl="0"/>
            <a:r>
              <a:rPr lang="en-US" noProof="0" dirty="0" smtClean="0"/>
              <a:t>Click the style sheet to edit the </a:t>
            </a:r>
            <a:r>
              <a:rPr lang="en-US" noProof="0" dirty="0" err="1" smtClean="0"/>
              <a:t>toc</a:t>
            </a:r>
            <a:r>
              <a:rPr lang="en-US" noProof="0" dirty="0" smtClean="0"/>
              <a:t>/contact</a:t>
            </a:r>
          </a:p>
          <a:p>
            <a:pPr lvl="1"/>
            <a:r>
              <a:rPr lang="en-US" noProof="0" dirty="0" smtClean="0"/>
              <a:t>chapter</a:t>
            </a:r>
          </a:p>
          <a:p>
            <a:pPr lvl="2"/>
            <a:r>
              <a:rPr lang="en-US" noProof="0" dirty="0" smtClean="0"/>
              <a:t>active chapter</a:t>
            </a:r>
          </a:p>
          <a:p>
            <a:pPr lvl="3"/>
            <a:r>
              <a:rPr lang="en-US" noProof="0" dirty="0" smtClean="0"/>
              <a:t>subchapter</a:t>
            </a:r>
          </a:p>
          <a:p>
            <a:pPr lvl="4"/>
            <a:r>
              <a:rPr lang="en-US" noProof="0" dirty="0" smtClean="0"/>
              <a:t>active subchapter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+ Index" preserve="1" userDrawn="1">
  <p:cSld name="Text + 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2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16463" y="1412875"/>
            <a:ext cx="4427537" cy="5078413"/>
          </a:xfrm>
          <a:solidFill>
            <a:srgbClr val="BECDD7"/>
          </a:solidFill>
        </p:spPr>
        <p:txBody>
          <a:bodyPr lIns="252000" tIns="144000" rIns="396000" bIns="14400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  <a:buFont typeface="Arial" pitchFamily="34" charset="0"/>
              <a:buNone/>
              <a:tabLst>
                <a:tab pos="3787775" algn="r"/>
              </a:tabLst>
              <a:defRPr/>
            </a:lvl1pPr>
            <a:lvl2pPr marL="1793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87775" algn="r"/>
              </a:tabLst>
              <a:defRPr b="0"/>
            </a:lvl2pPr>
            <a:lvl3pPr marL="177800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87775" algn="r"/>
              </a:tabLst>
              <a:defRPr b="1"/>
            </a:lvl3pPr>
            <a:lvl4pPr marL="360363" indent="-179388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87775" algn="r"/>
              </a:tabLst>
              <a:defRPr b="0"/>
            </a:lvl4pPr>
            <a:lvl5pPr marL="3571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871E50"/>
              </a:buClr>
              <a:buFont typeface="Wingdings" pitchFamily="2" charset="2"/>
              <a:buChar char="§"/>
              <a:tabLst>
                <a:tab pos="3787775" algn="r"/>
              </a:tabLst>
              <a:defRPr b="1" baseline="0"/>
            </a:lvl5pPr>
            <a:lvl6pPr marL="360363" indent="-180975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3787775" algn="r"/>
              </a:tabLst>
              <a:defRPr b="1"/>
            </a:lvl6pPr>
          </a:lstStyle>
          <a:p>
            <a:pPr lvl="0"/>
            <a:r>
              <a:rPr lang="en-US" noProof="0" dirty="0" smtClean="0"/>
              <a:t>Click the style sheet to edit the </a:t>
            </a:r>
            <a:r>
              <a:rPr lang="en-US" noProof="0" dirty="0" err="1" smtClean="0"/>
              <a:t>toc</a:t>
            </a:r>
            <a:r>
              <a:rPr lang="en-US" noProof="0" dirty="0" smtClean="0"/>
              <a:t>/contact</a:t>
            </a:r>
          </a:p>
          <a:p>
            <a:pPr lvl="1"/>
            <a:r>
              <a:rPr lang="en-US" noProof="0" dirty="0" smtClean="0"/>
              <a:t>chapter</a:t>
            </a:r>
          </a:p>
          <a:p>
            <a:pPr lvl="2"/>
            <a:r>
              <a:rPr lang="en-US" noProof="0" dirty="0" smtClean="0"/>
              <a:t>active chapter</a:t>
            </a:r>
          </a:p>
          <a:p>
            <a:pPr lvl="3"/>
            <a:r>
              <a:rPr lang="en-US" noProof="0" dirty="0" smtClean="0"/>
              <a:t>subchapter</a:t>
            </a:r>
          </a:p>
          <a:p>
            <a:pPr lvl="4"/>
            <a:r>
              <a:rPr lang="en-US" noProof="0" dirty="0" smtClean="0"/>
              <a:t>active subchapter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12875"/>
            <a:ext cx="4032250" cy="5078413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object (small)" type="obj" preserve="1">
  <p:cSld name="One object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3"/>
            <a:ext cx="6769101" cy="5081589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object (large)" type="obj" preserve="1">
  <p:cSld name="One object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3"/>
            <a:ext cx="8208963" cy="5081589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box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8497888" cy="5081588"/>
          </a:xfr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>
            <a:lvl1pPr marL="180975" indent="-180975"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buFont typeface="Wingdings" pitchFamily="2" charset="2"/>
              <a:buChar char="§"/>
              <a:defRPr lang="de-DE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algn="l" rtl="0" fontAlgn="base">
              <a:spcBef>
                <a:spcPts val="600"/>
              </a:spcBef>
              <a:spcAft>
                <a:spcPct val="0"/>
              </a:spcAft>
              <a:buClr>
                <a:srgbClr val="871E50"/>
              </a:buClr>
              <a:buSzPct val="100000"/>
              <a:defRPr lang="de-DE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400" b="0" kern="120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algn="l" rtl="0" fontAlgn="base">
              <a:spcBef>
                <a:spcPts val="6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-"/>
              <a:defRPr lang="de-DE" sz="1400" b="0" kern="1200" dirty="0" smtClean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the style sheet to edit the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49" y="1412874"/>
            <a:ext cx="4032251" cy="5081589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4716463" y="1412875"/>
            <a:ext cx="4032250" cy="5081588"/>
          </a:xfrm>
        </p:spPr>
        <p:txBody>
          <a:bodyPr/>
          <a:lstStyle>
            <a:lvl2pPr>
              <a:buClr>
                <a:srgbClr val="871E50"/>
              </a:buClr>
              <a:buFont typeface="Wingdings" pitchFamily="2" charset="2"/>
              <a:buChar char="§"/>
              <a:defRPr/>
            </a:lvl2pPr>
            <a:lvl3pPr>
              <a:buClr>
                <a:srgbClr val="871E50"/>
              </a:buClr>
              <a:buFont typeface="Wingdings" pitchFamily="2" charset="2"/>
              <a:buChar char="§"/>
              <a:defRPr/>
            </a:lvl3pPr>
            <a:lvl4pPr>
              <a:buClr>
                <a:srgbClr val="871E50"/>
              </a:buClr>
              <a:buFont typeface="Wingdings" pitchFamily="2" charset="2"/>
              <a:buChar char="§"/>
              <a:defRPr/>
            </a:lvl4pPr>
            <a:lvl5pPr>
              <a:buClr>
                <a:srgbClr val="871E5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-1" y="6598800"/>
            <a:ext cx="3844977" cy="259200"/>
          </a:xfrm>
          <a:prstGeom prst="rect">
            <a:avLst/>
          </a:prstGeom>
          <a:noFill/>
        </p:spPr>
        <p:txBody>
          <a:bodyPr wrap="square" lIns="1476000" tIns="0" rIns="0" bIns="115200" rtlCol="0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000" noProof="0" dirty="0" smtClean="0">
              <a:solidFill>
                <a:schemeClr val="tx1"/>
              </a:solidFill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gray">
          <a:xfrm>
            <a:off x="0" y="0"/>
            <a:ext cx="9144000" cy="1268413"/>
          </a:xfrm>
          <a:prstGeom prst="rect">
            <a:avLst/>
          </a:prstGeom>
          <a:solidFill>
            <a:srgbClr val="ADBE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noProof="0"/>
          </a:p>
        </p:txBody>
      </p:sp>
      <p:sp>
        <p:nvSpPr>
          <p:cNvPr id="3078" name="Rectangle 1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62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0" tIns="396000" rIns="2124000" bIns="23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the style sheet to edit the title</a:t>
            </a:r>
          </a:p>
        </p:txBody>
      </p:sp>
      <p:sp>
        <p:nvSpPr>
          <p:cNvPr id="3079" name="Rectangle 1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49" y="1412874"/>
            <a:ext cx="8208963" cy="507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the style sheet to edit the copy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0" y="6598800"/>
            <a:ext cx="1249351" cy="259200"/>
          </a:xfrm>
          <a:prstGeom prst="rect">
            <a:avLst/>
          </a:prstGeom>
          <a:noFill/>
        </p:spPr>
        <p:txBody>
          <a:bodyPr wrap="square" lIns="540000" tIns="0" rIns="0" bIns="115200" rtlCol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000" noProof="0" dirty="0" smtClean="0">
                <a:solidFill>
                  <a:schemeClr val="tx1"/>
                </a:solidFill>
              </a:rPr>
              <a:t>Page </a:t>
            </a:r>
            <a:fld id="{91E7552C-A157-4A4F-8E99-698C0325FC94}" type="slidenum">
              <a:rPr lang="en-US" sz="1000" noProof="0" smtClean="0">
                <a:solidFill>
                  <a:schemeClr val="tx1"/>
                </a:solidFill>
              </a:rPr>
              <a:pPr>
                <a:lnSpc>
                  <a:spcPct val="110000"/>
                </a:lnSpc>
                <a:spcBef>
                  <a:spcPts val="0"/>
                </a:spcBef>
              </a:pPr>
              <a:t>‹#›</a:t>
            </a:fld>
            <a:endParaRPr lang="en-US" sz="1000" noProof="0" dirty="0" smtClean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72000" y="6598800"/>
            <a:ext cx="4571999" cy="259200"/>
          </a:xfrm>
          <a:prstGeom prst="rect">
            <a:avLst/>
          </a:prstGeom>
          <a:noFill/>
        </p:spPr>
        <p:txBody>
          <a:bodyPr wrap="square" lIns="0" tIns="0" rIns="370800" bIns="115200" rtlCol="0">
            <a:no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tabLst>
                <a:tab pos="4175125" algn="r"/>
              </a:tabLst>
            </a:pPr>
            <a:r>
              <a:rPr lang="en-US" sz="1000" noProof="0" dirty="0" smtClean="0">
                <a:solidFill>
                  <a:schemeClr val="tx1"/>
                </a:solidFill>
              </a:rPr>
              <a:t>Restricted © Siemens AG 2014	MK/CG</a:t>
            </a:r>
          </a:p>
        </p:txBody>
      </p:sp>
      <p:pic>
        <p:nvPicPr>
          <p:cNvPr id="11" name="Grafik 10" descr="SIE_Logo_Layer_Petrol_RGB_A3_76mm.wmf"/>
          <p:cNvPicPr>
            <a:picLocks noChangeAspect="1"/>
          </p:cNvPicPr>
          <p:nvPr/>
        </p:nvPicPr>
        <p:blipFill>
          <a:blip r:embed="rId29" cstate="screen"/>
          <a:stretch>
            <a:fillRect/>
          </a:stretch>
        </p:blipFill>
        <p:spPr>
          <a:xfrm>
            <a:off x="7308713" y="0"/>
            <a:ext cx="1440000" cy="8065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89" r:id="rId3"/>
    <p:sldLayoutId id="2147483678" r:id="rId4"/>
    <p:sldLayoutId id="2147483679" r:id="rId5"/>
    <p:sldLayoutId id="2147483692" r:id="rId6"/>
    <p:sldLayoutId id="2147483670" r:id="rId7"/>
    <p:sldLayoutId id="2147483694" r:id="rId8"/>
    <p:sldLayoutId id="2147483680" r:id="rId9"/>
    <p:sldLayoutId id="2147483695" r:id="rId10"/>
    <p:sldLayoutId id="2147483699" r:id="rId11"/>
    <p:sldLayoutId id="2147483683" r:id="rId12"/>
    <p:sldLayoutId id="2147483681" r:id="rId13"/>
    <p:sldLayoutId id="2147483697" r:id="rId14"/>
    <p:sldLayoutId id="2147483700" r:id="rId15"/>
    <p:sldLayoutId id="2147483701" r:id="rId16"/>
    <p:sldLayoutId id="2147483682" r:id="rId17"/>
    <p:sldLayoutId id="2147483696" r:id="rId18"/>
    <p:sldLayoutId id="2147483693" r:id="rId19"/>
    <p:sldLayoutId id="2147483702" r:id="rId20"/>
    <p:sldLayoutId id="2147483698" r:id="rId21"/>
    <p:sldLayoutId id="2147483691" r:id="rId22"/>
    <p:sldLayoutId id="2147483684" r:id="rId23"/>
    <p:sldLayoutId id="2147483685" r:id="rId24"/>
    <p:sldLayoutId id="2147483686" r:id="rId25"/>
    <p:sldLayoutId id="2147483688" r:id="rId26"/>
    <p:sldLayoutId id="2147483703" r:id="rId27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9pPr>
    </p:titleStyle>
    <p:bodyStyle>
      <a:lvl1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9388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871E50"/>
        </a:buClr>
        <a:buFont typeface="Wingdings" pitchFamily="2" charset="2"/>
        <a:buChar char="§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58775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871E50"/>
        </a:buClr>
        <a:buFont typeface="Wingdings" pitchFamily="2" charset="2"/>
        <a:buChar char="§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38163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871E50"/>
        </a:buClr>
        <a:buFont typeface="Wingdings" pitchFamily="2" charset="2"/>
        <a:buChar char="§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17550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871E50"/>
        </a:buClr>
        <a:buFont typeface="Wingdings" pitchFamily="2" charset="2"/>
        <a:buChar char="§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2207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16779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21351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25923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tags" Target="../tags/tag2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slideLayout" Target="../slideLayouts/slideLayout27.xml"/><Relationship Id="rId5" Type="http://schemas.openxmlformats.org/officeDocument/2006/relationships/tags" Target="../tags/tag4.xml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1.xml"/><Relationship Id="rId7" Type="http://schemas.openxmlformats.org/officeDocument/2006/relationships/slideLayout" Target="../slideLayouts/slideLayout27.xml"/><Relationship Id="rId2" Type="http://schemas.openxmlformats.org/officeDocument/2006/relationships/tags" Target="../tags/tag10.xml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6.xml"/><Relationship Id="rId7" Type="http://schemas.openxmlformats.org/officeDocument/2006/relationships/hyperlink" Target="http://www.bihk.cz/images/articles/full/article-2179.png" TargetMode="External"/><Relationship Id="rId2" Type="http://schemas.openxmlformats.org/officeDocument/2006/relationships/tags" Target="../tags/tag1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gi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jpeg"/><Relationship Id="rId4" Type="http://schemas.openxmlformats.org/officeDocument/2006/relationships/slideLayout" Target="../slideLayouts/slideLayout27.xml"/><Relationship Id="rId9" Type="http://schemas.openxmlformats.org/officeDocument/2006/relationships/hyperlink" Target="http://img.radio.cz/pictures/romove/loga/armada_spasy1.jp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Layout" Target="../slideLayouts/slideLayout27.xml"/><Relationship Id="rId2" Type="http://schemas.openxmlformats.org/officeDocument/2006/relationships/tags" Target="../tags/tag17.xml"/><Relationship Id="rId1" Type="http://schemas.openxmlformats.org/officeDocument/2006/relationships/vmlDrawing" Target="../drawings/vmlDrawing4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18"/>
          <p:cNvSpPr>
            <a:spLocks noGrp="1"/>
          </p:cNvSpPr>
          <p:nvPr>
            <p:ph type="ctrTitle"/>
          </p:nvPr>
        </p:nvSpPr>
        <p:spPr>
          <a:xfrm>
            <a:off x="250825" y="4151315"/>
            <a:ext cx="8893175" cy="1147013"/>
          </a:xfrm>
        </p:spPr>
        <p:txBody>
          <a:bodyPr/>
          <a:lstStyle/>
          <a:p>
            <a:r>
              <a:rPr lang="cs-CZ" dirty="0" smtClean="0"/>
              <a:t>Restart@Siemens</a:t>
            </a:r>
            <a:br>
              <a:rPr lang="cs-CZ" dirty="0" smtClean="0"/>
            </a:br>
            <a:r>
              <a:rPr lang="cs-CZ" sz="1800" dirty="0" smtClean="0"/>
              <a:t>Projekt pro začlenění osob bez domova</a:t>
            </a:r>
            <a:endParaRPr lang="en-US" sz="1800" dirty="0"/>
          </a:p>
        </p:txBody>
      </p:sp>
      <p:pic>
        <p:nvPicPr>
          <p:cNvPr id="38914" name="Picture 2" descr="http://www.armadaspasy.cz/sites/default/files/styles/main_image_large/public/report_image/snimek_obrazovky_2014-06-27_v_16.06.07.jpg?itok=HGI5CAOU"/>
          <p:cNvPicPr>
            <a:picLocks noChangeAspect="1" noChangeArrowheads="1"/>
          </p:cNvPicPr>
          <p:nvPr/>
        </p:nvPicPr>
        <p:blipFill>
          <a:blip r:embed="rId3"/>
          <a:srcRect l="3141" r="3124"/>
          <a:stretch>
            <a:fillRect/>
          </a:stretch>
        </p:blipFill>
        <p:spPr bwMode="auto">
          <a:xfrm>
            <a:off x="0" y="0"/>
            <a:ext cx="9144000" cy="4151315"/>
          </a:xfrm>
          <a:prstGeom prst="rect">
            <a:avLst/>
          </a:prstGeom>
          <a:noFill/>
        </p:spPr>
      </p:pic>
      <p:pic>
        <p:nvPicPr>
          <p:cNvPr id="6" name="Picture 10" descr="SIE_Logo_Layer_Petrol_RGB_A3_76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-7620"/>
            <a:ext cx="17272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br>
              <a:rPr lang="cs-CZ" dirty="0" smtClean="0"/>
            </a:br>
            <a:endParaRPr lang="de-DE" dirty="0"/>
          </a:p>
        </p:txBody>
      </p:sp>
      <p:graphicFrame>
        <p:nvGraphicFramePr>
          <p:cNvPr id="39940" name="Rectangle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think-cell Folie" r:id="rId4" imgW="0" imgH="0" progId="">
                  <p:embed/>
                </p:oleObj>
              </mc:Choice>
              <mc:Fallback>
                <p:oleObj name="think-cell Folie" r:id="rId4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Rectangle 2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Rectangle 2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4997" name="Picture 5" descr="http://www.armadaspasy.cz/sites/default/files/styles/main_image_large/public/report_image/snimek_obrazovky_2014-06-27_v_16.06.07.jpg?itok=HGI5CAOU"/>
          <p:cNvPicPr>
            <a:picLocks noChangeAspect="1" noChangeArrowheads="1"/>
          </p:cNvPicPr>
          <p:nvPr/>
        </p:nvPicPr>
        <p:blipFill>
          <a:blip r:embed="rId6"/>
          <a:srcRect r="3387"/>
          <a:stretch>
            <a:fillRect/>
          </a:stretch>
        </p:blipFill>
        <p:spPr bwMode="auto">
          <a:xfrm>
            <a:off x="-1588" y="1268413"/>
            <a:ext cx="9147175" cy="402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bezdomovectví v České republice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>
              <a:buFont typeface="Wingdings" pitchFamily="2" charset="2"/>
              <a:buChar char="§"/>
            </a:pPr>
            <a:r>
              <a:rPr lang="cs-CZ" dirty="0" smtClean="0"/>
              <a:t>Stále více osob se nachází bez domova (život na ulici) v důsledku nepříznivých životních okolností – </a:t>
            </a:r>
            <a:r>
              <a:rPr lang="cs-CZ" b="1" dirty="0" smtClean="0">
                <a:solidFill>
                  <a:srgbClr val="EB780A"/>
                </a:solidFill>
              </a:rPr>
              <a:t>viditelné bezdomovectví</a:t>
            </a:r>
            <a:endParaRPr lang="en-US" b="1" dirty="0" smtClean="0">
              <a:solidFill>
                <a:srgbClr val="EB780A"/>
              </a:solidFill>
            </a:endParaRPr>
          </a:p>
          <a:p>
            <a:pPr marL="358775" indent="-358775">
              <a:buFont typeface="Wingdings" pitchFamily="2" charset="2"/>
              <a:buChar char="§"/>
            </a:pPr>
            <a:r>
              <a:rPr lang="cs-CZ" dirty="0" smtClean="0"/>
              <a:t>Rostoucí počet osob žije v podmínkách, které nedosahují základní úrovně (žijí bez vody, elektřiny, tepla). V této situaci mohou být i matky samoživitelky, jedná se o </a:t>
            </a:r>
            <a:r>
              <a:rPr lang="cs-CZ" b="1" dirty="0" smtClean="0">
                <a:solidFill>
                  <a:srgbClr val="EB780A"/>
                </a:solidFill>
              </a:rPr>
              <a:t>neviditelné bezdomovectví</a:t>
            </a:r>
            <a:endParaRPr lang="en-US" b="1" dirty="0" smtClean="0">
              <a:solidFill>
                <a:srgbClr val="EB780A"/>
              </a:solidFill>
            </a:endParaRPr>
          </a:p>
          <a:p>
            <a:pPr marL="358775" indent="-358775">
              <a:buFont typeface="Wingdings" pitchFamily="2" charset="2"/>
              <a:buChar char="§"/>
            </a:pPr>
            <a:r>
              <a:rPr lang="cs-CZ" dirty="0" smtClean="0"/>
              <a:t>Státní sociální systém a nevládní organizace mohou zajistit akutní potřeby lidí bez domova (potraviny, střecha nad hlavou, oblečení, základní zdravotní péče), nemohou však zajistit zpětné zařazení do společnosti</a:t>
            </a:r>
          </a:p>
          <a:p>
            <a:pPr marL="358775" indent="-358775">
              <a:buFont typeface="Wingdings" pitchFamily="2" charset="2"/>
              <a:buChar char="§"/>
            </a:pPr>
            <a:endParaRPr lang="en-US" dirty="0" smtClean="0"/>
          </a:p>
        </p:txBody>
      </p:sp>
      <p:pic>
        <p:nvPicPr>
          <p:cNvPr id="2050" name="Picture 2" descr="http://im.tiscali.cz/press/2012/12/11/50023-prazsky-bezdomovec-653x36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 l="42016" r="5649"/>
          <a:stretch>
            <a:fillRect/>
          </a:stretch>
        </p:blipFill>
        <p:spPr bwMode="auto">
          <a:xfrm>
            <a:off x="4716462" y="1412875"/>
            <a:ext cx="4425951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fakta o bezdomovectví v České republice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539750" y="1405573"/>
            <a:ext cx="4032251" cy="5081589"/>
          </a:xfrm>
        </p:spPr>
        <p:txBody>
          <a:bodyPr/>
          <a:lstStyle/>
          <a:p>
            <a:pPr marL="358775" indent="-358775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90%</a:t>
            </a:r>
            <a:r>
              <a:rPr lang="cs-CZ" b="1" dirty="0" smtClean="0">
                <a:solidFill>
                  <a:srgbClr val="EB780A"/>
                </a:solidFill>
              </a:rPr>
              <a:t> </a:t>
            </a:r>
            <a:r>
              <a:rPr lang="en-US" b="1" dirty="0" smtClean="0">
                <a:solidFill>
                  <a:srgbClr val="EB780A"/>
                </a:solidFill>
              </a:rPr>
              <a:t> </a:t>
            </a:r>
            <a:r>
              <a:rPr lang="cs-CZ" dirty="0" smtClean="0"/>
              <a:t>osob bez domova začalo pracovní dráhu jako ekonomicky aktivní </a:t>
            </a:r>
            <a:endParaRPr lang="en-US" b="1" dirty="0" smtClean="0">
              <a:solidFill>
                <a:srgbClr val="FFC000"/>
              </a:solidFill>
            </a:endParaRPr>
          </a:p>
          <a:p>
            <a:pPr marL="358775" indent="-358775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1/2</a:t>
            </a:r>
            <a:r>
              <a:rPr lang="en-US" dirty="0" smtClean="0">
                <a:solidFill>
                  <a:srgbClr val="EB780A"/>
                </a:solidFill>
              </a:rPr>
              <a:t> </a:t>
            </a:r>
            <a:r>
              <a:rPr lang="cs-CZ" dirty="0" smtClean="0"/>
              <a:t>je z úplných rodin</a:t>
            </a:r>
            <a:endParaRPr lang="en-US" b="1" dirty="0" smtClean="0">
              <a:solidFill>
                <a:srgbClr val="FFC000"/>
              </a:solidFill>
            </a:endParaRPr>
          </a:p>
          <a:p>
            <a:pPr marL="358775" indent="-358775">
              <a:buFont typeface="Wingdings" pitchFamily="2" charset="2"/>
              <a:buChar char="§"/>
            </a:pPr>
            <a:r>
              <a:rPr lang="cs-CZ" dirty="0" smtClean="0"/>
              <a:t>Zhruba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EB780A"/>
                </a:solidFill>
              </a:rPr>
              <a:t>20%</a:t>
            </a:r>
            <a:r>
              <a:rPr lang="en-US" dirty="0" smtClean="0"/>
              <a:t> </a:t>
            </a:r>
            <a:r>
              <a:rPr lang="cs-CZ" dirty="0" smtClean="0"/>
              <a:t>tvoří ženy a jejich počet stoupá</a:t>
            </a:r>
            <a:endParaRPr lang="en-US" dirty="0" smtClean="0"/>
          </a:p>
          <a:p>
            <a:pPr marL="358775" indent="-358775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65%</a:t>
            </a:r>
            <a:r>
              <a:rPr lang="en-US" dirty="0" smtClean="0"/>
              <a:t> </a:t>
            </a:r>
            <a:r>
              <a:rPr lang="cs-CZ" dirty="0" smtClean="0"/>
              <a:t>je vyučených nebo dokončilo jiné vzdělání (SŠ, VŠ)</a:t>
            </a:r>
            <a:endParaRPr lang="en-US" dirty="0" smtClean="0"/>
          </a:p>
          <a:p>
            <a:pPr marL="358775" indent="-358775"/>
            <a:endParaRPr lang="en-US" dirty="0" smtClean="0"/>
          </a:p>
        </p:txBody>
      </p:sp>
      <p:pic>
        <p:nvPicPr>
          <p:cNvPr id="38916" name="Picture 4" descr="http://www.galwaysimon.ie/Portals/0/homeless.jpg"/>
          <p:cNvPicPr>
            <a:picLocks noChangeAspect="1" noChangeArrowheads="1"/>
          </p:cNvPicPr>
          <p:nvPr/>
        </p:nvPicPr>
        <p:blipFill>
          <a:blip r:embed="rId3"/>
          <a:srcRect r="6847"/>
          <a:stretch>
            <a:fillRect/>
          </a:stretch>
        </p:blipFill>
        <p:spPr bwMode="auto">
          <a:xfrm>
            <a:off x="4716463" y="1412875"/>
            <a:ext cx="4427538" cy="47529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9750" y="5978426"/>
            <a:ext cx="1645920" cy="2031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200" dirty="0" smtClean="0">
                <a:solidFill>
                  <a:schemeClr val="tx1"/>
                </a:solidFill>
              </a:rPr>
              <a:t>Zdroj</a:t>
            </a:r>
            <a:r>
              <a:rPr lang="en-US" sz="1200" dirty="0" smtClean="0">
                <a:solidFill>
                  <a:schemeClr val="tx1"/>
                </a:solidFill>
              </a:rPr>
              <a:t>: </a:t>
            </a:r>
            <a:r>
              <a:rPr lang="cs-CZ" sz="1200" dirty="0" smtClean="0">
                <a:solidFill>
                  <a:schemeClr val="tx1"/>
                </a:solidFill>
              </a:rPr>
              <a:t>Naděje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bg2"/>
                </a:solidFill>
              </a:rPr>
              <a:t>Základní kámen pro začlenění osob bez domova</a:t>
            </a:r>
            <a:r>
              <a:rPr lang="en-US" sz="4000" b="1" dirty="0" smtClean="0">
                <a:solidFill>
                  <a:schemeClr val="bg2"/>
                </a:solidFill>
              </a:rPr>
              <a:t>:</a:t>
            </a:r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r>
              <a:rPr lang="cs-CZ" sz="4000" b="1" dirty="0" smtClean="0">
                <a:solidFill>
                  <a:srgbClr val="EB780A"/>
                </a:solidFill>
              </a:rPr>
              <a:t>Dlouhodobé zaměstnání a podpora</a:t>
            </a:r>
            <a:endParaRPr lang="en-US" sz="4000" b="1" dirty="0" smtClean="0">
              <a:solidFill>
                <a:srgbClr val="EB780A"/>
              </a:solidFill>
            </a:endParaRPr>
          </a:p>
          <a:p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</a:t>
            </a:r>
            <a:r>
              <a:rPr lang="cs-CZ" dirty="0" smtClean="0"/>
              <a:t>pomůže firma </a:t>
            </a:r>
            <a:r>
              <a:rPr lang="cs-CZ" dirty="0" smtClean="0"/>
              <a:t>Siemens</a:t>
            </a:r>
            <a:r>
              <a:rPr lang="de-DE" dirty="0" smtClean="0"/>
              <a:t>?</a:t>
            </a:r>
            <a:endParaRPr lang="de-DE" dirty="0"/>
          </a:p>
        </p:txBody>
      </p:sp>
      <p:graphicFrame>
        <p:nvGraphicFramePr>
          <p:cNvPr id="39940" name="Rectangle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think-cell Folie" r:id="rId12" imgW="0" imgH="0" progId="">
                  <p:embed/>
                </p:oleObj>
              </mc:Choice>
              <mc:Fallback>
                <p:oleObj name="think-cell Folie" r:id="rId12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4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16200000">
            <a:off x="5699970" y="1607851"/>
            <a:ext cx="3141518" cy="2764265"/>
            <a:chOff x="3294" y="2820"/>
            <a:chExt cx="1168" cy="966"/>
          </a:xfrm>
          <a:solidFill>
            <a:srgbClr val="879BAA"/>
          </a:solidFill>
        </p:grpSpPr>
        <p:sp>
          <p:nvSpPr>
            <p:cNvPr id="20" name="Freeform 14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3294" y="2832"/>
              <a:ext cx="1168" cy="954"/>
            </a:xfrm>
            <a:custGeom>
              <a:avLst/>
              <a:gdLst>
                <a:gd name="T0" fmla="*/ 11541 w 842"/>
                <a:gd name="T1" fmla="*/ 9216 h 690"/>
                <a:gd name="T2" fmla="*/ 2122 w 842"/>
                <a:gd name="T3" fmla="*/ 9216 h 690"/>
                <a:gd name="T4" fmla="*/ 2122 w 842"/>
                <a:gd name="T5" fmla="*/ 5423 h 690"/>
                <a:gd name="T6" fmla="*/ 959 w 842"/>
                <a:gd name="T7" fmla="*/ 5797 h 690"/>
                <a:gd name="T8" fmla="*/ 40 w 842"/>
                <a:gd name="T9" fmla="*/ 4612 h 690"/>
                <a:gd name="T10" fmla="*/ 925 w 842"/>
                <a:gd name="T11" fmla="*/ 3512 h 690"/>
                <a:gd name="T12" fmla="*/ 2122 w 842"/>
                <a:gd name="T13" fmla="*/ 3922 h 690"/>
                <a:gd name="T14" fmla="*/ 2117 w 842"/>
                <a:gd name="T15" fmla="*/ 29 h 690"/>
                <a:gd name="T16" fmla="*/ 6088 w 842"/>
                <a:gd name="T17" fmla="*/ 29 h 690"/>
                <a:gd name="T18" fmla="*/ 5736 w 842"/>
                <a:gd name="T19" fmla="*/ 1091 h 690"/>
                <a:gd name="T20" fmla="*/ 6810 w 842"/>
                <a:gd name="T21" fmla="*/ 2024 h 690"/>
                <a:gd name="T22" fmla="*/ 7972 w 842"/>
                <a:gd name="T23" fmla="*/ 1153 h 690"/>
                <a:gd name="T24" fmla="*/ 7585 w 842"/>
                <a:gd name="T25" fmla="*/ 29 h 690"/>
                <a:gd name="T26" fmla="*/ 11541 w 842"/>
                <a:gd name="T27" fmla="*/ 29 h 690"/>
                <a:gd name="T28" fmla="*/ 11541 w 842"/>
                <a:gd name="T29" fmla="*/ 9216 h 6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2"/>
                <a:gd name="T46" fmla="*/ 0 h 690"/>
                <a:gd name="T47" fmla="*/ 842 w 842"/>
                <a:gd name="T48" fmla="*/ 690 h 6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2" h="690">
                  <a:moveTo>
                    <a:pt x="842" y="690"/>
                  </a:moveTo>
                  <a:cubicBezTo>
                    <a:pt x="714" y="690"/>
                    <a:pt x="285" y="689"/>
                    <a:pt x="155" y="690"/>
                  </a:cubicBezTo>
                  <a:cubicBezTo>
                    <a:pt x="155" y="690"/>
                    <a:pt x="155" y="455"/>
                    <a:pt x="155" y="406"/>
                  </a:cubicBezTo>
                  <a:cubicBezTo>
                    <a:pt x="120" y="376"/>
                    <a:pt x="126" y="436"/>
                    <a:pt x="70" y="434"/>
                  </a:cubicBezTo>
                  <a:cubicBezTo>
                    <a:pt x="14" y="432"/>
                    <a:pt x="0" y="394"/>
                    <a:pt x="3" y="345"/>
                  </a:cubicBezTo>
                  <a:cubicBezTo>
                    <a:pt x="6" y="296"/>
                    <a:pt x="12" y="268"/>
                    <a:pt x="68" y="263"/>
                  </a:cubicBezTo>
                  <a:cubicBezTo>
                    <a:pt x="124" y="258"/>
                    <a:pt x="122" y="326"/>
                    <a:pt x="155" y="294"/>
                  </a:cubicBezTo>
                  <a:cubicBezTo>
                    <a:pt x="155" y="153"/>
                    <a:pt x="154" y="61"/>
                    <a:pt x="154" y="2"/>
                  </a:cubicBezTo>
                  <a:cubicBezTo>
                    <a:pt x="218" y="0"/>
                    <a:pt x="402" y="2"/>
                    <a:pt x="444" y="2"/>
                  </a:cubicBezTo>
                  <a:cubicBezTo>
                    <a:pt x="482" y="40"/>
                    <a:pt x="418" y="47"/>
                    <a:pt x="418" y="82"/>
                  </a:cubicBezTo>
                  <a:cubicBezTo>
                    <a:pt x="418" y="117"/>
                    <a:pt x="435" y="153"/>
                    <a:pt x="497" y="152"/>
                  </a:cubicBezTo>
                  <a:cubicBezTo>
                    <a:pt x="559" y="151"/>
                    <a:pt x="582" y="125"/>
                    <a:pt x="582" y="86"/>
                  </a:cubicBezTo>
                  <a:cubicBezTo>
                    <a:pt x="582" y="47"/>
                    <a:pt x="521" y="44"/>
                    <a:pt x="554" y="2"/>
                  </a:cubicBezTo>
                  <a:cubicBezTo>
                    <a:pt x="698" y="2"/>
                    <a:pt x="842" y="2"/>
                    <a:pt x="842" y="2"/>
                  </a:cubicBezTo>
                  <a:cubicBezTo>
                    <a:pt x="840" y="130"/>
                    <a:pt x="842" y="548"/>
                    <a:pt x="842" y="69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21" name="Freeform 144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3902" y="2820"/>
              <a:ext cx="183" cy="24"/>
            </a:xfrm>
            <a:custGeom>
              <a:avLst/>
              <a:gdLst>
                <a:gd name="T0" fmla="*/ 0 w 183"/>
                <a:gd name="T1" fmla="*/ 2 h 24"/>
                <a:gd name="T2" fmla="*/ 15 w 183"/>
                <a:gd name="T3" fmla="*/ 11 h 24"/>
                <a:gd name="T4" fmla="*/ 25 w 183"/>
                <a:gd name="T5" fmla="*/ 24 h 24"/>
                <a:gd name="T6" fmla="*/ 145 w 183"/>
                <a:gd name="T7" fmla="*/ 24 h 24"/>
                <a:gd name="T8" fmla="*/ 156 w 183"/>
                <a:gd name="T9" fmla="*/ 9 h 24"/>
                <a:gd name="T10" fmla="*/ 183 w 183"/>
                <a:gd name="T11" fmla="*/ 0 h 24"/>
                <a:gd name="T12" fmla="*/ 0 w 183"/>
                <a:gd name="T13" fmla="*/ 2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3"/>
                <a:gd name="T22" fmla="*/ 0 h 24"/>
                <a:gd name="T23" fmla="*/ 183 w 183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3" h="24">
                  <a:moveTo>
                    <a:pt x="0" y="2"/>
                  </a:moveTo>
                  <a:lnTo>
                    <a:pt x="15" y="11"/>
                  </a:lnTo>
                  <a:lnTo>
                    <a:pt x="25" y="24"/>
                  </a:lnTo>
                  <a:lnTo>
                    <a:pt x="145" y="24"/>
                  </a:lnTo>
                  <a:lnTo>
                    <a:pt x="156" y="9"/>
                  </a:lnTo>
                  <a:lnTo>
                    <a:pt x="18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endParaRPr lang="de-DE"/>
            </a:p>
          </p:txBody>
        </p:sp>
      </p:grpSp>
      <p:sp>
        <p:nvSpPr>
          <p:cNvPr id="22" name="Freeform 145"/>
          <p:cNvSpPr>
            <a:spLocks/>
          </p:cNvSpPr>
          <p:nvPr>
            <p:custDataLst>
              <p:tags r:id="rId4"/>
            </p:custDataLst>
          </p:nvPr>
        </p:nvSpPr>
        <p:spPr bwMode="auto">
          <a:xfrm rot="16200000">
            <a:off x="3589523" y="988271"/>
            <a:ext cx="2559522" cy="3427689"/>
          </a:xfrm>
          <a:custGeom>
            <a:avLst/>
            <a:gdLst>
              <a:gd name="T0" fmla="*/ 11 w 688"/>
              <a:gd name="T1" fmla="*/ 1 h 840"/>
              <a:gd name="T2" fmla="*/ 11 w 688"/>
              <a:gd name="T3" fmla="*/ 11 h 840"/>
              <a:gd name="T4" fmla="*/ 7 w 688"/>
              <a:gd name="T5" fmla="*/ 11 h 840"/>
              <a:gd name="T6" fmla="*/ 7 w 688"/>
              <a:gd name="T7" fmla="*/ 11 h 840"/>
              <a:gd name="T8" fmla="*/ 5 w 688"/>
              <a:gd name="T9" fmla="*/ 12 h 840"/>
              <a:gd name="T10" fmla="*/ 4 w 688"/>
              <a:gd name="T11" fmla="*/ 11 h 840"/>
              <a:gd name="T12" fmla="*/ 5 w 688"/>
              <a:gd name="T13" fmla="*/ 10 h 840"/>
              <a:gd name="T14" fmla="*/ 0 w 688"/>
              <a:gd name="T15" fmla="*/ 10 h 840"/>
              <a:gd name="T16" fmla="*/ 0 w 688"/>
              <a:gd name="T17" fmla="*/ 6 h 840"/>
              <a:gd name="T18" fmla="*/ 1 w 688"/>
              <a:gd name="T19" fmla="*/ 6 h 840"/>
              <a:gd name="T20" fmla="*/ 2 w 688"/>
              <a:gd name="T21" fmla="*/ 5 h 840"/>
              <a:gd name="T22" fmla="*/ 1 w 688"/>
              <a:gd name="T23" fmla="*/ 4 h 840"/>
              <a:gd name="T24" fmla="*/ 0 w 688"/>
              <a:gd name="T25" fmla="*/ 4 h 840"/>
              <a:gd name="T26" fmla="*/ 0 w 688"/>
              <a:gd name="T27" fmla="*/ 1 h 840"/>
              <a:gd name="T28" fmla="*/ 11 w 688"/>
              <a:gd name="T29" fmla="*/ 1 h 8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88"/>
              <a:gd name="T46" fmla="*/ 0 h 840"/>
              <a:gd name="T47" fmla="*/ 688 w 688"/>
              <a:gd name="T48" fmla="*/ 840 h 8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88" h="840">
                <a:moveTo>
                  <a:pt x="688" y="1"/>
                </a:moveTo>
                <a:cubicBezTo>
                  <a:pt x="688" y="129"/>
                  <a:pt x="687" y="558"/>
                  <a:pt x="688" y="688"/>
                </a:cubicBezTo>
                <a:cubicBezTo>
                  <a:pt x="688" y="688"/>
                  <a:pt x="453" y="688"/>
                  <a:pt x="404" y="688"/>
                </a:cubicBezTo>
                <a:cubicBezTo>
                  <a:pt x="369" y="720"/>
                  <a:pt x="427" y="729"/>
                  <a:pt x="430" y="773"/>
                </a:cubicBezTo>
                <a:cubicBezTo>
                  <a:pt x="433" y="817"/>
                  <a:pt x="394" y="840"/>
                  <a:pt x="343" y="840"/>
                </a:cubicBezTo>
                <a:cubicBezTo>
                  <a:pt x="292" y="840"/>
                  <a:pt x="261" y="818"/>
                  <a:pt x="261" y="775"/>
                </a:cubicBezTo>
                <a:cubicBezTo>
                  <a:pt x="261" y="732"/>
                  <a:pt x="316" y="728"/>
                  <a:pt x="294" y="686"/>
                </a:cubicBezTo>
                <a:cubicBezTo>
                  <a:pt x="153" y="686"/>
                  <a:pt x="59" y="686"/>
                  <a:pt x="0" y="686"/>
                </a:cubicBezTo>
                <a:cubicBezTo>
                  <a:pt x="0" y="620"/>
                  <a:pt x="0" y="438"/>
                  <a:pt x="0" y="396"/>
                </a:cubicBezTo>
                <a:cubicBezTo>
                  <a:pt x="30" y="356"/>
                  <a:pt x="47" y="424"/>
                  <a:pt x="82" y="424"/>
                </a:cubicBezTo>
                <a:cubicBezTo>
                  <a:pt x="117" y="424"/>
                  <a:pt x="150" y="396"/>
                  <a:pt x="150" y="346"/>
                </a:cubicBezTo>
                <a:cubicBezTo>
                  <a:pt x="150" y="296"/>
                  <a:pt x="126" y="272"/>
                  <a:pt x="86" y="272"/>
                </a:cubicBezTo>
                <a:cubicBezTo>
                  <a:pt x="46" y="272"/>
                  <a:pt x="14" y="348"/>
                  <a:pt x="0" y="278"/>
                </a:cubicBezTo>
                <a:cubicBezTo>
                  <a:pt x="0" y="134"/>
                  <a:pt x="0" y="1"/>
                  <a:pt x="0" y="1"/>
                </a:cubicBezTo>
                <a:cubicBezTo>
                  <a:pt x="114" y="2"/>
                  <a:pt x="550" y="0"/>
                  <a:pt x="688" y="1"/>
                </a:cubicBezTo>
                <a:close/>
              </a:path>
            </a:pathLst>
          </a:custGeom>
          <a:solidFill>
            <a:srgbClr val="BECDD7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23" name="Freeform 146"/>
          <p:cNvSpPr>
            <a:spLocks/>
          </p:cNvSpPr>
          <p:nvPr>
            <p:custDataLst>
              <p:tags r:id="rId5"/>
            </p:custDataLst>
          </p:nvPr>
        </p:nvSpPr>
        <p:spPr bwMode="auto">
          <a:xfrm rot="16200000">
            <a:off x="329413" y="3582058"/>
            <a:ext cx="3122742" cy="2702067"/>
          </a:xfrm>
          <a:custGeom>
            <a:avLst/>
            <a:gdLst>
              <a:gd name="T0" fmla="*/ 0 w 838"/>
              <a:gd name="T1" fmla="*/ 0 h 692"/>
              <a:gd name="T2" fmla="*/ 11 w 838"/>
              <a:gd name="T3" fmla="*/ 0 h 692"/>
              <a:gd name="T4" fmla="*/ 11 w 838"/>
              <a:gd name="T5" fmla="*/ 3 h 692"/>
              <a:gd name="T6" fmla="*/ 13 w 838"/>
              <a:gd name="T7" fmla="*/ 3 h 692"/>
              <a:gd name="T8" fmla="*/ 14 w 838"/>
              <a:gd name="T9" fmla="*/ 3 h 692"/>
              <a:gd name="T10" fmla="*/ 13 w 838"/>
              <a:gd name="T11" fmla="*/ 5 h 692"/>
              <a:gd name="T12" fmla="*/ 11 w 838"/>
              <a:gd name="T13" fmla="*/ 4 h 692"/>
              <a:gd name="T14" fmla="*/ 11 w 838"/>
              <a:gd name="T15" fmla="*/ 7 h 692"/>
              <a:gd name="T16" fmla="*/ 7 w 838"/>
              <a:gd name="T17" fmla="*/ 7 h 692"/>
              <a:gd name="T18" fmla="*/ 7 w 838"/>
              <a:gd name="T19" fmla="*/ 6 h 692"/>
              <a:gd name="T20" fmla="*/ 5 w 838"/>
              <a:gd name="T21" fmla="*/ 6 h 692"/>
              <a:gd name="T22" fmla="*/ 4 w 838"/>
              <a:gd name="T23" fmla="*/ 6 h 692"/>
              <a:gd name="T24" fmla="*/ 5 w 838"/>
              <a:gd name="T25" fmla="*/ 7 h 692"/>
              <a:gd name="T26" fmla="*/ 0 w 838"/>
              <a:gd name="T27" fmla="*/ 7 h 692"/>
              <a:gd name="T28" fmla="*/ 0 w 838"/>
              <a:gd name="T29" fmla="*/ 0 h 69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38"/>
              <a:gd name="T46" fmla="*/ 0 h 692"/>
              <a:gd name="T47" fmla="*/ 838 w 838"/>
              <a:gd name="T48" fmla="*/ 692 h 69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38" h="692">
                <a:moveTo>
                  <a:pt x="0" y="0"/>
                </a:moveTo>
                <a:lnTo>
                  <a:pt x="689" y="0"/>
                </a:lnTo>
                <a:cubicBezTo>
                  <a:pt x="689" y="0"/>
                  <a:pt x="690" y="248"/>
                  <a:pt x="689" y="294"/>
                </a:cubicBezTo>
                <a:cubicBezTo>
                  <a:pt x="718" y="340"/>
                  <a:pt x="724" y="277"/>
                  <a:pt x="771" y="271"/>
                </a:cubicBezTo>
                <a:cubicBezTo>
                  <a:pt x="818" y="265"/>
                  <a:pt x="838" y="302"/>
                  <a:pt x="838" y="353"/>
                </a:cubicBezTo>
                <a:cubicBezTo>
                  <a:pt x="838" y="404"/>
                  <a:pt x="823" y="431"/>
                  <a:pt x="778" y="433"/>
                </a:cubicBezTo>
                <a:cubicBezTo>
                  <a:pt x="733" y="435"/>
                  <a:pt x="715" y="370"/>
                  <a:pt x="689" y="405"/>
                </a:cubicBezTo>
                <a:cubicBezTo>
                  <a:pt x="689" y="547"/>
                  <a:pt x="689" y="690"/>
                  <a:pt x="689" y="690"/>
                </a:cubicBezTo>
                <a:cubicBezTo>
                  <a:pt x="689" y="690"/>
                  <a:pt x="438" y="692"/>
                  <a:pt x="397" y="690"/>
                </a:cubicBezTo>
                <a:cubicBezTo>
                  <a:pt x="367" y="651"/>
                  <a:pt x="426" y="640"/>
                  <a:pt x="426" y="605"/>
                </a:cubicBezTo>
                <a:cubicBezTo>
                  <a:pt x="426" y="570"/>
                  <a:pt x="408" y="539"/>
                  <a:pt x="346" y="540"/>
                </a:cubicBezTo>
                <a:cubicBezTo>
                  <a:pt x="284" y="541"/>
                  <a:pt x="261" y="567"/>
                  <a:pt x="261" y="606"/>
                </a:cubicBezTo>
                <a:cubicBezTo>
                  <a:pt x="261" y="645"/>
                  <a:pt x="322" y="648"/>
                  <a:pt x="289" y="690"/>
                </a:cubicBezTo>
                <a:cubicBezTo>
                  <a:pt x="145" y="690"/>
                  <a:pt x="0" y="690"/>
                  <a:pt x="0" y="690"/>
                </a:cubicBezTo>
                <a:lnTo>
                  <a:pt x="0" y="0"/>
                </a:lnTo>
                <a:close/>
              </a:path>
            </a:pathLst>
          </a:custGeom>
          <a:solidFill>
            <a:srgbClr val="879BAA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24" name="Freeform 147"/>
          <p:cNvSpPr>
            <a:spLocks/>
          </p:cNvSpPr>
          <p:nvPr>
            <p:custDataLst>
              <p:tags r:id="rId6"/>
            </p:custDataLst>
          </p:nvPr>
        </p:nvSpPr>
        <p:spPr bwMode="auto">
          <a:xfrm rot="16200000">
            <a:off x="5731497" y="3566513"/>
            <a:ext cx="2553265" cy="3296384"/>
          </a:xfrm>
          <a:custGeom>
            <a:avLst/>
            <a:gdLst>
              <a:gd name="T0" fmla="*/ 0 w 694"/>
              <a:gd name="T1" fmla="*/ 9 h 839"/>
              <a:gd name="T2" fmla="*/ 0 w 694"/>
              <a:gd name="T3" fmla="*/ 2 h 839"/>
              <a:gd name="T4" fmla="*/ 4 w 694"/>
              <a:gd name="T5" fmla="*/ 2 h 839"/>
              <a:gd name="T6" fmla="*/ 4 w 694"/>
              <a:gd name="T7" fmla="*/ 1 h 839"/>
              <a:gd name="T8" fmla="*/ 5 w 694"/>
              <a:gd name="T9" fmla="*/ 0 h 839"/>
              <a:gd name="T10" fmla="*/ 6 w 694"/>
              <a:gd name="T11" fmla="*/ 1 h 839"/>
              <a:gd name="T12" fmla="*/ 5 w 694"/>
              <a:gd name="T13" fmla="*/ 2 h 839"/>
              <a:gd name="T14" fmla="*/ 10 w 694"/>
              <a:gd name="T15" fmla="*/ 2 h 839"/>
              <a:gd name="T16" fmla="*/ 10 w 694"/>
              <a:gd name="T17" fmla="*/ 5 h 839"/>
              <a:gd name="T18" fmla="*/ 9 w 694"/>
              <a:gd name="T19" fmla="*/ 5 h 839"/>
              <a:gd name="T20" fmla="*/ 8 w 694"/>
              <a:gd name="T21" fmla="*/ 6 h 839"/>
              <a:gd name="T22" fmla="*/ 9 w 694"/>
              <a:gd name="T23" fmla="*/ 6 h 839"/>
              <a:gd name="T24" fmla="*/ 10 w 694"/>
              <a:gd name="T25" fmla="*/ 6 h 839"/>
              <a:gd name="T26" fmla="*/ 10 w 694"/>
              <a:gd name="T27" fmla="*/ 9 h 839"/>
              <a:gd name="T28" fmla="*/ 0 w 694"/>
              <a:gd name="T29" fmla="*/ 9 h 83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4"/>
              <a:gd name="T46" fmla="*/ 0 h 839"/>
              <a:gd name="T47" fmla="*/ 694 w 694"/>
              <a:gd name="T48" fmla="*/ 839 h 83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4" h="839">
                <a:moveTo>
                  <a:pt x="0" y="839"/>
                </a:moveTo>
                <a:cubicBezTo>
                  <a:pt x="0" y="839"/>
                  <a:pt x="1" y="282"/>
                  <a:pt x="0" y="152"/>
                </a:cubicBezTo>
                <a:cubicBezTo>
                  <a:pt x="0" y="152"/>
                  <a:pt x="237" y="152"/>
                  <a:pt x="286" y="152"/>
                </a:cubicBezTo>
                <a:cubicBezTo>
                  <a:pt x="321" y="120"/>
                  <a:pt x="264" y="111"/>
                  <a:pt x="261" y="69"/>
                </a:cubicBezTo>
                <a:cubicBezTo>
                  <a:pt x="258" y="27"/>
                  <a:pt x="296" y="0"/>
                  <a:pt x="347" y="0"/>
                </a:cubicBezTo>
                <a:cubicBezTo>
                  <a:pt x="398" y="0"/>
                  <a:pt x="429" y="22"/>
                  <a:pt x="429" y="65"/>
                </a:cubicBezTo>
                <a:cubicBezTo>
                  <a:pt x="429" y="108"/>
                  <a:pt x="376" y="110"/>
                  <a:pt x="398" y="152"/>
                </a:cubicBezTo>
                <a:cubicBezTo>
                  <a:pt x="541" y="152"/>
                  <a:pt x="635" y="153"/>
                  <a:pt x="694" y="153"/>
                </a:cubicBezTo>
                <a:cubicBezTo>
                  <a:pt x="691" y="221"/>
                  <a:pt x="694" y="403"/>
                  <a:pt x="692" y="443"/>
                </a:cubicBezTo>
                <a:cubicBezTo>
                  <a:pt x="653" y="473"/>
                  <a:pt x="642" y="415"/>
                  <a:pt x="607" y="415"/>
                </a:cubicBezTo>
                <a:cubicBezTo>
                  <a:pt x="572" y="415"/>
                  <a:pt x="541" y="432"/>
                  <a:pt x="542" y="494"/>
                </a:cubicBezTo>
                <a:cubicBezTo>
                  <a:pt x="543" y="556"/>
                  <a:pt x="569" y="579"/>
                  <a:pt x="608" y="579"/>
                </a:cubicBezTo>
                <a:cubicBezTo>
                  <a:pt x="647" y="579"/>
                  <a:pt x="650" y="518"/>
                  <a:pt x="692" y="551"/>
                </a:cubicBezTo>
                <a:cubicBezTo>
                  <a:pt x="692" y="695"/>
                  <a:pt x="692" y="839"/>
                  <a:pt x="692" y="839"/>
                </a:cubicBezTo>
                <a:lnTo>
                  <a:pt x="0" y="839"/>
                </a:lnTo>
                <a:close/>
              </a:path>
            </a:pathLst>
          </a:custGeom>
          <a:solidFill>
            <a:srgbClr val="BECDD7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25" name="Freeform 148"/>
          <p:cNvSpPr>
            <a:spLocks/>
          </p:cNvSpPr>
          <p:nvPr>
            <p:custDataLst>
              <p:tags r:id="rId7"/>
            </p:custDataLst>
          </p:nvPr>
        </p:nvSpPr>
        <p:spPr bwMode="auto">
          <a:xfrm rot="16200000">
            <a:off x="2743929" y="3277988"/>
            <a:ext cx="3116486" cy="3310205"/>
          </a:xfrm>
          <a:custGeom>
            <a:avLst/>
            <a:gdLst>
              <a:gd name="T0" fmla="*/ 0 w 837"/>
              <a:gd name="T1" fmla="*/ 2 h 842"/>
              <a:gd name="T2" fmla="*/ 4 w 837"/>
              <a:gd name="T3" fmla="*/ 2 h 842"/>
              <a:gd name="T4" fmla="*/ 4 w 837"/>
              <a:gd name="T5" fmla="*/ 1 h 842"/>
              <a:gd name="T6" fmla="*/ 5 w 837"/>
              <a:gd name="T7" fmla="*/ 0 h 842"/>
              <a:gd name="T8" fmla="*/ 7 w 837"/>
              <a:gd name="T9" fmla="*/ 1 h 842"/>
              <a:gd name="T10" fmla="*/ 7 w 837"/>
              <a:gd name="T11" fmla="*/ 2 h 842"/>
              <a:gd name="T12" fmla="*/ 11 w 837"/>
              <a:gd name="T13" fmla="*/ 2 h 842"/>
              <a:gd name="T14" fmla="*/ 11 w 837"/>
              <a:gd name="T15" fmla="*/ 5 h 842"/>
              <a:gd name="T16" fmla="*/ 12 w 837"/>
              <a:gd name="T17" fmla="*/ 5 h 842"/>
              <a:gd name="T18" fmla="*/ 13 w 837"/>
              <a:gd name="T19" fmla="*/ 6 h 842"/>
              <a:gd name="T20" fmla="*/ 12 w 837"/>
              <a:gd name="T21" fmla="*/ 6 h 842"/>
              <a:gd name="T22" fmla="*/ 11 w 837"/>
              <a:gd name="T23" fmla="*/ 6 h 842"/>
              <a:gd name="T24" fmla="*/ 11 w 837"/>
              <a:gd name="T25" fmla="*/ 9 h 842"/>
              <a:gd name="T26" fmla="*/ 6 w 837"/>
              <a:gd name="T27" fmla="*/ 9 h 842"/>
              <a:gd name="T28" fmla="*/ 7 w 837"/>
              <a:gd name="T29" fmla="*/ 9 h 842"/>
              <a:gd name="T30" fmla="*/ 5 w 837"/>
              <a:gd name="T31" fmla="*/ 7 h 842"/>
              <a:gd name="T32" fmla="*/ 4 w 837"/>
              <a:gd name="T33" fmla="*/ 9 h 842"/>
              <a:gd name="T34" fmla="*/ 4 w 837"/>
              <a:gd name="T35" fmla="*/ 9 h 842"/>
              <a:gd name="T36" fmla="*/ 0 w 837"/>
              <a:gd name="T37" fmla="*/ 9 h 842"/>
              <a:gd name="T38" fmla="*/ 0 w 837"/>
              <a:gd name="T39" fmla="*/ 2 h 84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37"/>
              <a:gd name="T61" fmla="*/ 0 h 842"/>
              <a:gd name="T62" fmla="*/ 837 w 837"/>
              <a:gd name="T63" fmla="*/ 842 h 84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37" h="842">
                <a:moveTo>
                  <a:pt x="0" y="151"/>
                </a:moveTo>
                <a:cubicBezTo>
                  <a:pt x="77" y="151"/>
                  <a:pt x="164" y="151"/>
                  <a:pt x="278" y="151"/>
                </a:cubicBezTo>
                <a:cubicBezTo>
                  <a:pt x="330" y="129"/>
                  <a:pt x="264" y="129"/>
                  <a:pt x="260" y="73"/>
                </a:cubicBezTo>
                <a:cubicBezTo>
                  <a:pt x="256" y="17"/>
                  <a:pt x="285" y="0"/>
                  <a:pt x="337" y="0"/>
                </a:cubicBezTo>
                <a:cubicBezTo>
                  <a:pt x="389" y="0"/>
                  <a:pt x="426" y="2"/>
                  <a:pt x="424" y="61"/>
                </a:cubicBezTo>
                <a:cubicBezTo>
                  <a:pt x="422" y="120"/>
                  <a:pt x="370" y="115"/>
                  <a:pt x="400" y="151"/>
                </a:cubicBezTo>
                <a:cubicBezTo>
                  <a:pt x="440" y="151"/>
                  <a:pt x="597" y="153"/>
                  <a:pt x="687" y="151"/>
                </a:cubicBezTo>
                <a:cubicBezTo>
                  <a:pt x="687" y="151"/>
                  <a:pt x="685" y="387"/>
                  <a:pt x="685" y="436"/>
                </a:cubicBezTo>
                <a:cubicBezTo>
                  <a:pt x="717" y="471"/>
                  <a:pt x="726" y="413"/>
                  <a:pt x="770" y="410"/>
                </a:cubicBezTo>
                <a:cubicBezTo>
                  <a:pt x="814" y="407"/>
                  <a:pt x="837" y="446"/>
                  <a:pt x="837" y="497"/>
                </a:cubicBezTo>
                <a:cubicBezTo>
                  <a:pt x="837" y="548"/>
                  <a:pt x="815" y="579"/>
                  <a:pt x="772" y="579"/>
                </a:cubicBezTo>
                <a:cubicBezTo>
                  <a:pt x="729" y="579"/>
                  <a:pt x="727" y="526"/>
                  <a:pt x="685" y="548"/>
                </a:cubicBezTo>
                <a:cubicBezTo>
                  <a:pt x="685" y="689"/>
                  <a:pt x="685" y="783"/>
                  <a:pt x="685" y="842"/>
                </a:cubicBezTo>
                <a:cubicBezTo>
                  <a:pt x="619" y="842"/>
                  <a:pt x="439" y="842"/>
                  <a:pt x="397" y="842"/>
                </a:cubicBezTo>
                <a:cubicBezTo>
                  <a:pt x="359" y="804"/>
                  <a:pt x="422" y="795"/>
                  <a:pt x="422" y="760"/>
                </a:cubicBezTo>
                <a:cubicBezTo>
                  <a:pt x="422" y="725"/>
                  <a:pt x="405" y="689"/>
                  <a:pt x="343" y="690"/>
                </a:cubicBezTo>
                <a:cubicBezTo>
                  <a:pt x="281" y="691"/>
                  <a:pt x="269" y="718"/>
                  <a:pt x="267" y="752"/>
                </a:cubicBezTo>
                <a:cubicBezTo>
                  <a:pt x="265" y="786"/>
                  <a:pt x="341" y="816"/>
                  <a:pt x="286" y="840"/>
                </a:cubicBezTo>
                <a:cubicBezTo>
                  <a:pt x="142" y="840"/>
                  <a:pt x="14" y="839"/>
                  <a:pt x="0" y="840"/>
                </a:cubicBezTo>
                <a:cubicBezTo>
                  <a:pt x="1" y="726"/>
                  <a:pt x="1" y="287"/>
                  <a:pt x="0" y="151"/>
                </a:cubicBezTo>
                <a:close/>
              </a:path>
            </a:pathLst>
          </a:custGeom>
          <a:solidFill>
            <a:srgbClr val="EB780A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26" name="Freeform 149"/>
          <p:cNvSpPr>
            <a:spLocks/>
          </p:cNvSpPr>
          <p:nvPr>
            <p:custDataLst>
              <p:tags r:id="rId8"/>
            </p:custDataLst>
          </p:nvPr>
        </p:nvSpPr>
        <p:spPr bwMode="auto">
          <a:xfrm rot="16200000">
            <a:off x="905897" y="1053076"/>
            <a:ext cx="2515717" cy="3248011"/>
          </a:xfrm>
          <a:custGeom>
            <a:avLst/>
            <a:gdLst>
              <a:gd name="T0" fmla="*/ 9 w 688"/>
              <a:gd name="T1" fmla="*/ 1 h 840"/>
              <a:gd name="T2" fmla="*/ 9 w 688"/>
              <a:gd name="T3" fmla="*/ 7 h 840"/>
              <a:gd name="T4" fmla="*/ 5 w 688"/>
              <a:gd name="T5" fmla="*/ 7 h 840"/>
              <a:gd name="T6" fmla="*/ 6 w 688"/>
              <a:gd name="T7" fmla="*/ 7 h 840"/>
              <a:gd name="T8" fmla="*/ 5 w 688"/>
              <a:gd name="T9" fmla="*/ 8 h 840"/>
              <a:gd name="T10" fmla="*/ 4 w 688"/>
              <a:gd name="T11" fmla="*/ 7 h 840"/>
              <a:gd name="T12" fmla="*/ 4 w 688"/>
              <a:gd name="T13" fmla="*/ 7 h 840"/>
              <a:gd name="T14" fmla="*/ 0 w 688"/>
              <a:gd name="T15" fmla="*/ 7 h 840"/>
              <a:gd name="T16" fmla="*/ 0 w 688"/>
              <a:gd name="T17" fmla="*/ 4 h 840"/>
              <a:gd name="T18" fmla="*/ 1 w 688"/>
              <a:gd name="T19" fmla="*/ 4 h 840"/>
              <a:gd name="T20" fmla="*/ 2 w 688"/>
              <a:gd name="T21" fmla="*/ 3 h 840"/>
              <a:gd name="T22" fmla="*/ 1 w 688"/>
              <a:gd name="T23" fmla="*/ 2 h 840"/>
              <a:gd name="T24" fmla="*/ 0 w 688"/>
              <a:gd name="T25" fmla="*/ 2 h 840"/>
              <a:gd name="T26" fmla="*/ 0 w 688"/>
              <a:gd name="T27" fmla="*/ 1 h 840"/>
              <a:gd name="T28" fmla="*/ 9 w 688"/>
              <a:gd name="T29" fmla="*/ 1 h 8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88"/>
              <a:gd name="T46" fmla="*/ 0 h 840"/>
              <a:gd name="T47" fmla="*/ 688 w 688"/>
              <a:gd name="T48" fmla="*/ 840 h 8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88" h="840">
                <a:moveTo>
                  <a:pt x="688" y="1"/>
                </a:moveTo>
                <a:cubicBezTo>
                  <a:pt x="688" y="129"/>
                  <a:pt x="687" y="558"/>
                  <a:pt x="688" y="688"/>
                </a:cubicBezTo>
                <a:cubicBezTo>
                  <a:pt x="688" y="688"/>
                  <a:pt x="453" y="688"/>
                  <a:pt x="404" y="688"/>
                </a:cubicBezTo>
                <a:cubicBezTo>
                  <a:pt x="369" y="720"/>
                  <a:pt x="427" y="729"/>
                  <a:pt x="430" y="773"/>
                </a:cubicBezTo>
                <a:cubicBezTo>
                  <a:pt x="433" y="817"/>
                  <a:pt x="394" y="840"/>
                  <a:pt x="343" y="840"/>
                </a:cubicBezTo>
                <a:cubicBezTo>
                  <a:pt x="292" y="840"/>
                  <a:pt x="261" y="818"/>
                  <a:pt x="261" y="775"/>
                </a:cubicBezTo>
                <a:cubicBezTo>
                  <a:pt x="261" y="732"/>
                  <a:pt x="316" y="728"/>
                  <a:pt x="294" y="686"/>
                </a:cubicBezTo>
                <a:cubicBezTo>
                  <a:pt x="153" y="686"/>
                  <a:pt x="59" y="686"/>
                  <a:pt x="0" y="686"/>
                </a:cubicBezTo>
                <a:cubicBezTo>
                  <a:pt x="0" y="620"/>
                  <a:pt x="0" y="438"/>
                  <a:pt x="0" y="396"/>
                </a:cubicBezTo>
                <a:cubicBezTo>
                  <a:pt x="30" y="356"/>
                  <a:pt x="47" y="424"/>
                  <a:pt x="82" y="424"/>
                </a:cubicBezTo>
                <a:cubicBezTo>
                  <a:pt x="117" y="424"/>
                  <a:pt x="150" y="396"/>
                  <a:pt x="150" y="346"/>
                </a:cubicBezTo>
                <a:cubicBezTo>
                  <a:pt x="150" y="296"/>
                  <a:pt x="126" y="272"/>
                  <a:pt x="86" y="272"/>
                </a:cubicBezTo>
                <a:cubicBezTo>
                  <a:pt x="46" y="272"/>
                  <a:pt x="14" y="348"/>
                  <a:pt x="0" y="278"/>
                </a:cubicBezTo>
                <a:cubicBezTo>
                  <a:pt x="0" y="134"/>
                  <a:pt x="0" y="1"/>
                  <a:pt x="0" y="1"/>
                </a:cubicBezTo>
                <a:cubicBezTo>
                  <a:pt x="114" y="2"/>
                  <a:pt x="550" y="0"/>
                  <a:pt x="688" y="1"/>
                </a:cubicBezTo>
                <a:close/>
              </a:path>
            </a:pathLst>
          </a:custGeom>
          <a:solidFill>
            <a:srgbClr val="EB780A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39" name="TextBox 38"/>
          <p:cNvSpPr txBox="1"/>
          <p:nvPr/>
        </p:nvSpPr>
        <p:spPr>
          <a:xfrm>
            <a:off x="669289" y="1422354"/>
            <a:ext cx="2523807" cy="18959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bg1"/>
                </a:solidFill>
              </a:rPr>
              <a:t>Spolu s nevládními organizacemi vybere jednotlivce, kteří chtějí pracovat a mají odpovídající schopnosti a vzdělání. Bezdomovci se stali vlivem nepříznivých životních okolností. 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63962" y="1490934"/>
            <a:ext cx="1974851" cy="18959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tx1"/>
                </a:solidFill>
              </a:rPr>
              <a:t>Vybere/vytvoří pozice, které budou pro vybrané jednotlivce vhodné. Plán: 1-2 pozice v 7 závodech, případně v administrativě v Praze a Ostravě. 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97430" y="1794215"/>
            <a:ext cx="1844590" cy="18959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bg1"/>
                </a:solidFill>
              </a:rPr>
              <a:t>Ustanoví podpůrné skupiny dobrovolníků, kteří pomohou s integrací. 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bg1"/>
                </a:solidFill>
              </a:rPr>
              <a:t>Sestaví expertní týmy (HR, právní, CSR), které pomohou s odbornými aspekty. 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9289" y="4250035"/>
            <a:ext cx="1844590" cy="2132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bg1"/>
                </a:solidFill>
              </a:rPr>
              <a:t>Prostřednictvím nevládních organizací zajistí pro podpůrné skupiny školení. Nevládní organizace poskytnou vybraným jedincům sociální a další podporu. 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83280" y="4250035"/>
            <a:ext cx="2110740" cy="18959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bg1"/>
                </a:solidFill>
              </a:rPr>
              <a:t>Pro vybrané jednotlivce</a:t>
            </a:r>
            <a:r>
              <a:rPr lang="en-US" sz="1400" b="1" dirty="0" smtClean="0">
                <a:solidFill>
                  <a:schemeClr val="bg1"/>
                </a:solidFill>
              </a:rPr>
              <a:t>:</a:t>
            </a:r>
            <a:r>
              <a:rPr lang="cs-CZ" sz="1400" b="1" dirty="0" smtClean="0">
                <a:solidFill>
                  <a:schemeClr val="bg1"/>
                </a:solidFill>
              </a:rPr>
              <a:t> smlouva na dobu určitou, podpora skupiny v oblasti pracovního chování, ubytování, </a:t>
            </a:r>
            <a:r>
              <a:rPr lang="cs-CZ" sz="1400" b="1" dirty="0" smtClean="0">
                <a:solidFill>
                  <a:schemeClr val="bg1"/>
                </a:solidFill>
              </a:rPr>
              <a:t>socializace</a:t>
            </a:r>
            <a:r>
              <a:rPr lang="cs-CZ" sz="1400" b="1" dirty="0" smtClean="0">
                <a:solidFill>
                  <a:schemeClr val="bg1"/>
                </a:solidFill>
              </a:rPr>
              <a:t>, atd. Sociální poradenství prostřednictvím NGO. 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72822" y="4548696"/>
            <a:ext cx="2499678" cy="18775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400" b="1" dirty="0" smtClean="0">
                <a:solidFill>
                  <a:schemeClr val="tx1"/>
                </a:solidFill>
              </a:rPr>
              <a:t>Po bezproblémovém průběhu smlouvy na dobu určitou změna smlouvy na dobu neurčitou. Aktivity podpůrné skupiny se snižují, časem jich není potřeba. Při opakovaných potížích vyřazení z projektu. 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4990" y="3160157"/>
            <a:ext cx="647700" cy="843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cs-CZ" sz="5400" b="1" dirty="0" smtClean="0">
                <a:solidFill>
                  <a:schemeClr val="bg1"/>
                </a:solidFill>
              </a:rPr>
              <a:t>1</a:t>
            </a:r>
            <a:endParaRPr lang="en-US" sz="5400" b="1" dirty="0" err="1" smtClean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3097" y="3159112"/>
            <a:ext cx="647700" cy="91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2429" y="5711002"/>
            <a:ext cx="647700" cy="843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8095" y="5688142"/>
            <a:ext cx="647700" cy="843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94118" y="5711002"/>
            <a:ext cx="647700" cy="843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66143" y="3159112"/>
            <a:ext cx="647700" cy="843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a rozdělení aktivit</a:t>
            </a:r>
            <a:endParaRPr lang="de-DE" dirty="0"/>
          </a:p>
        </p:txBody>
      </p:sp>
      <p:graphicFrame>
        <p:nvGraphicFramePr>
          <p:cNvPr id="39940" name="Rectangle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4" name="think-cell Folie" r:id="rId8" imgW="0" imgH="0" progId="">
                  <p:embed/>
                </p:oleObj>
              </mc:Choice>
              <mc:Fallback>
                <p:oleObj name="think-cell Folie" r:id="rId8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23900" y="4027488"/>
            <a:ext cx="1844590" cy="24165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Team up with NGOs to provide training to the Siemens team and social, psychological and other support to the selected individual.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83280" y="4029055"/>
            <a:ext cx="2110740" cy="18775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Fixed period employment of selected individual and support of the group: employee behavior, accommodation, socialization, etc. Counseling of the NGO.  </a:t>
            </a:r>
          </a:p>
        </p:txBody>
      </p:sp>
      <p:graphicFrame>
        <p:nvGraphicFramePr>
          <p:cNvPr id="78851" name="Rectangle 25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0826" y="1741486"/>
            <a:ext cx="2736627" cy="4752976"/>
          </a:xfrm>
          <a:prstGeom prst="rect">
            <a:avLst/>
          </a:prstGeo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/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Výběr jednotlivců do programu Restart@Siemens</a:t>
            </a:r>
            <a:endParaRPr lang="en-US" sz="1600" dirty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Výběr/vytvoření odpovídajících pozic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Sestavení expertního týmu (HR, právní, CSR)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Finanční podpora, např. záloha na nájemné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Školení pro vybranou pracovní pozici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Individuální poradenství v otázkách HR, právní poradenství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3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31342" y="1741486"/>
            <a:ext cx="2736629" cy="4752976"/>
          </a:xfrm>
          <a:prstGeom prst="rect">
            <a:avLst/>
          </a:prstGeo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/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Doporučení a podíl na výběru vhodných jednotlivců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Školení a poradenství pro podpůrné týmy</a:t>
            </a:r>
            <a:endParaRPr lang="en-US" sz="1600" dirty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Azylové ubytování v prvních 3 měsících (bude-li vhodné)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Dohled sociálního pracovníka v prvních 3-6 měsících (v bytě)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Právní poradenství ve spolupráci se Siemens (dluhy, exekuce atd.)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Psychologická pomoc a poradenství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12084" y="1741486"/>
            <a:ext cx="2736629" cy="4752976"/>
          </a:xfrm>
          <a:prstGeom prst="rect">
            <a:avLst/>
          </a:prstGeom>
          <a:solidFill>
            <a:srgbClr val="BECDD7"/>
          </a:solidFill>
          <a:ln w="9525">
            <a:noFill/>
            <a:miter lim="800000"/>
            <a:headEnd/>
            <a:tailEnd/>
          </a:ln>
        </p:spPr>
        <p:txBody>
          <a:bodyPr lIns="288000" tIns="108000" rIns="72000" bIns="108000"/>
          <a:lstStyle/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Pomoc ve znovuzískávání pracovních návyků</a:t>
            </a: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Pomoc s výběrem bydlení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Pomoc se začleněním do společenských aktivit (koníčky, kroužky atd.)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77800" indent="-1778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cs-CZ" sz="1600" dirty="0" smtClean="0">
                <a:solidFill>
                  <a:schemeClr val="tx1"/>
                </a:solidFill>
              </a:rPr>
              <a:t>Pomoc s řešením problémů a konfliktů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hteck 4"/>
          <p:cNvSpPr/>
          <p:nvPr/>
        </p:nvSpPr>
        <p:spPr bwMode="auto">
          <a:xfrm>
            <a:off x="250826" y="1412874"/>
            <a:ext cx="2736627" cy="328613"/>
          </a:xfrm>
          <a:prstGeom prst="rect">
            <a:avLst/>
          </a:prstGeom>
          <a:solidFill>
            <a:srgbClr val="EB780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8000" tIns="54000" rIns="108000" bIns="54000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 typeface="Wingdings" charset="0"/>
              <a:buNone/>
            </a:pPr>
            <a:r>
              <a:rPr lang="cs-CZ" sz="1800" b="1" dirty="0" smtClean="0">
                <a:solidFill>
                  <a:schemeClr val="bg1"/>
                </a:solidFill>
              </a:rPr>
              <a:t>Siemens</a:t>
            </a:r>
            <a:endParaRPr lang="de-DE" sz="1800" b="1" dirty="0" smtClean="0">
              <a:solidFill>
                <a:schemeClr val="bg1"/>
              </a:solidFill>
            </a:endParaRPr>
          </a:p>
        </p:txBody>
      </p:sp>
      <p:sp>
        <p:nvSpPr>
          <p:cNvPr id="56" name="Rechteck 7"/>
          <p:cNvSpPr/>
          <p:nvPr/>
        </p:nvSpPr>
        <p:spPr bwMode="auto">
          <a:xfrm>
            <a:off x="3131342" y="1412874"/>
            <a:ext cx="2736629" cy="328613"/>
          </a:xfrm>
          <a:prstGeom prst="rect">
            <a:avLst/>
          </a:prstGeom>
          <a:solidFill>
            <a:srgbClr val="EB780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8000" tIns="54000" rIns="108000" bIns="54000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 typeface="Wingdings" charset="0"/>
              <a:buNone/>
            </a:pPr>
            <a:r>
              <a:rPr lang="cs-CZ" sz="1800" b="1" dirty="0" smtClean="0">
                <a:solidFill>
                  <a:schemeClr val="bg1"/>
                </a:solidFill>
              </a:rPr>
              <a:t>Nevládní organizace</a:t>
            </a:r>
            <a:endParaRPr lang="de-DE" sz="1800" b="1" dirty="0" smtClean="0">
              <a:solidFill>
                <a:schemeClr val="bg1"/>
              </a:solidFill>
            </a:endParaRPr>
          </a:p>
        </p:txBody>
      </p:sp>
      <p:sp>
        <p:nvSpPr>
          <p:cNvPr id="57" name="Rechteck 8"/>
          <p:cNvSpPr/>
          <p:nvPr/>
        </p:nvSpPr>
        <p:spPr bwMode="auto">
          <a:xfrm>
            <a:off x="6011862" y="1412874"/>
            <a:ext cx="2736629" cy="328613"/>
          </a:xfrm>
          <a:prstGeom prst="rect">
            <a:avLst/>
          </a:prstGeom>
          <a:solidFill>
            <a:srgbClr val="EB780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8000" tIns="54000" rIns="108000" bIns="54000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 typeface="Wingdings" charset="0"/>
              <a:buNone/>
            </a:pPr>
            <a:r>
              <a:rPr lang="cs-CZ" sz="1800" b="1" dirty="0" smtClean="0">
                <a:solidFill>
                  <a:schemeClr val="bg1"/>
                </a:solidFill>
              </a:rPr>
              <a:t>Podpůrné skupiny</a:t>
            </a:r>
            <a:endParaRPr lang="de-DE" sz="1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artnerské </a:t>
            </a:r>
            <a:r>
              <a:rPr lang="cs-CZ" dirty="0" smtClean="0"/>
              <a:t>nevládní organizace</a:t>
            </a:r>
            <a:endParaRPr lang="de-DE" dirty="0"/>
          </a:p>
        </p:txBody>
      </p:sp>
      <p:graphicFrame>
        <p:nvGraphicFramePr>
          <p:cNvPr id="39940" name="Rectangle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8" name="think-cell Folie" r:id="rId5" imgW="0" imgH="0" progId="">
                  <p:embed/>
                </p:oleObj>
              </mc:Choice>
              <mc:Fallback>
                <p:oleObj name="think-cell Folie" r:id="rId5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Rectangle 25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2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9879" name="Picture 7" descr="Charita spustila web k povodňovým výročím 1997 a 2002">
            <a:hlinkClick r:id="rId7" tooltip="Charita spustila web k povodňovým výročím 1997 a 2002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92595" y="1775460"/>
            <a:ext cx="1268730" cy="1691640"/>
          </a:xfrm>
          <a:prstGeom prst="rect">
            <a:avLst/>
          </a:prstGeom>
          <a:noFill/>
        </p:spPr>
      </p:pic>
      <p:pic>
        <p:nvPicPr>
          <p:cNvPr id="79883" name="Picture 11" descr="http://img.radio.cz/pictures/romove/loga/armada_spasy1x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21080" y="1739506"/>
            <a:ext cx="1548130" cy="1796174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539750" y="4137660"/>
            <a:ext cx="8055610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</a:rPr>
              <a:t>Program </a:t>
            </a:r>
            <a:r>
              <a:rPr lang="en-US" sz="1600" dirty="0" err="1" smtClean="0">
                <a:solidFill>
                  <a:schemeClr val="tx1"/>
                </a:solidFill>
              </a:rPr>
              <a:t>Restart@Siemens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bude realizován v partnerství s nevládními organizacemi, které se zaměřují na práci s osobami bez domova. Spolupráce bude probíhat s více organizacemi, aby bylo možné pokrýt všechny lokality.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9" name="Picture 5" descr="C:\Users\pg115798\AppData\Local\Microsoft\Windows\Temporary Internet Files\Content.Outlook\AVUM1BZ4\logo_01_2244x2677 (2)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935171" y="1856740"/>
            <a:ext cx="1273658" cy="151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problémové aspekty</a:t>
            </a:r>
            <a:endParaRPr lang="de-DE" dirty="0"/>
          </a:p>
        </p:txBody>
      </p:sp>
      <p:graphicFrame>
        <p:nvGraphicFramePr>
          <p:cNvPr id="39940" name="Rectangle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think-cell Folie" r:id="rId13" imgW="0" imgH="0" progId="">
                  <p:embed/>
                </p:oleObj>
              </mc:Choice>
              <mc:Fallback>
                <p:oleObj name="think-cell Folie" r:id="rId13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Rectangle 25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1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0" name="Rectangle 2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7"/>
          <p:cNvGrpSpPr/>
          <p:nvPr/>
        </p:nvGrpSpPr>
        <p:grpSpPr>
          <a:xfrm>
            <a:off x="250825" y="1412876"/>
            <a:ext cx="8497888" cy="5081585"/>
            <a:chOff x="250825" y="1412877"/>
            <a:chExt cx="8497888" cy="6468364"/>
          </a:xfrm>
        </p:grpSpPr>
        <p:sp>
          <p:nvSpPr>
            <p:cNvPr id="10" name="Rectangle 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979835" y="1422575"/>
              <a:ext cx="6768878" cy="1456290"/>
            </a:xfrm>
            <a:prstGeom prst="rect">
              <a:avLst/>
            </a:prstGeom>
            <a:solidFill>
              <a:srgbClr val="BECDD7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288000" tIns="108000" rIns="72000" bIns="108000"/>
            <a:lstStyle/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pracovní návyky, běžná pracovní rutina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budování základních sociálních vazeb 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řešení konfliktů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0825" y="1412877"/>
              <a:ext cx="1844675" cy="1456288"/>
            </a:xfrm>
            <a:prstGeom prst="homePlate">
              <a:avLst>
                <a:gd name="adj" fmla="val 14831"/>
              </a:avLst>
            </a:prstGeom>
            <a:solidFill>
              <a:srgbClr val="EB780A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7800" indent="-177800" algn="ctr">
                <a:spcBef>
                  <a:spcPct val="50000"/>
                </a:spcBef>
                <a:buClr>
                  <a:srgbClr val="871E50"/>
                </a:buClr>
                <a:buSzPct val="100000"/>
              </a:pPr>
              <a:r>
                <a:rPr lang="cs-CZ" b="1" dirty="0" smtClean="0">
                  <a:solidFill>
                    <a:schemeClr val="bg1"/>
                  </a:solidFill>
                </a:rPr>
                <a:t>Asociální chování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979835" y="3083567"/>
              <a:ext cx="6768878" cy="1456290"/>
            </a:xfrm>
            <a:prstGeom prst="rect">
              <a:avLst/>
            </a:prstGeom>
            <a:solidFill>
              <a:srgbClr val="BECDD7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288000" tIns="108000" rIns="72000" bIns="108000"/>
            <a:lstStyle/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exekuce a osobní bankrot </a:t>
              </a:r>
              <a:r>
                <a:rPr lang="en-US" sz="1600" dirty="0" smtClean="0">
                  <a:solidFill>
                    <a:schemeClr val="tx1"/>
                  </a:solidFill>
                </a:rPr>
                <a:t>(</a:t>
              </a:r>
              <a:r>
                <a:rPr lang="cs-CZ" sz="1600" dirty="0" smtClean="0">
                  <a:solidFill>
                    <a:schemeClr val="tx1"/>
                  </a:solidFill>
                </a:rPr>
                <a:t>plný rozsah se ukáže po registraci v systému sociálního zabezpečení)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pravděpodobně potřeba pomoci s řízením osobních financí</a:t>
              </a: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50825" y="3083568"/>
              <a:ext cx="1844675" cy="1456289"/>
            </a:xfrm>
            <a:prstGeom prst="homePlate">
              <a:avLst>
                <a:gd name="adj" fmla="val 14831"/>
              </a:avLst>
            </a:prstGeom>
            <a:solidFill>
              <a:srgbClr val="EB780A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7800" indent="-177800" algn="ctr">
                <a:spcBef>
                  <a:spcPct val="50000"/>
                </a:spcBef>
                <a:buClr>
                  <a:srgbClr val="871E50"/>
                </a:buClr>
                <a:buSzPct val="100000"/>
              </a:pPr>
              <a:r>
                <a:rPr lang="en-US" b="1" dirty="0" smtClean="0">
                  <a:solidFill>
                    <a:schemeClr val="bg1"/>
                  </a:solidFill>
                </a:rPr>
                <a:t>D</a:t>
              </a:r>
              <a:r>
                <a:rPr lang="cs-CZ" b="1" dirty="0" smtClean="0">
                  <a:solidFill>
                    <a:schemeClr val="bg1"/>
                  </a:solidFill>
                </a:rPr>
                <a:t>luhy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979835" y="4754258"/>
              <a:ext cx="6768878" cy="1456290"/>
            </a:xfrm>
            <a:prstGeom prst="rect">
              <a:avLst/>
            </a:prstGeom>
            <a:solidFill>
              <a:srgbClr val="BECDD7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288000" tIns="108000" rIns="72000" bIns="108000"/>
            <a:lstStyle/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schopnost žít bez pomoci a kontroly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schopnost vybrat a udržovat domov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vybavení, pravidelné platby za služby a energie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0825" y="4754260"/>
              <a:ext cx="1844675" cy="1456289"/>
            </a:xfrm>
            <a:prstGeom prst="homePlate">
              <a:avLst>
                <a:gd name="adj" fmla="val 14831"/>
              </a:avLst>
            </a:prstGeom>
            <a:solidFill>
              <a:srgbClr val="EB780A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7800" indent="-177800" algn="ctr">
                <a:spcBef>
                  <a:spcPct val="50000"/>
                </a:spcBef>
                <a:buClr>
                  <a:srgbClr val="871E50"/>
                </a:buClr>
                <a:buSzPct val="100000"/>
              </a:pPr>
              <a:r>
                <a:rPr lang="cs-CZ" b="1" dirty="0" smtClean="0">
                  <a:solidFill>
                    <a:schemeClr val="bg1"/>
                  </a:solidFill>
                </a:rPr>
                <a:t>Bydlení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979835" y="6424951"/>
              <a:ext cx="6768878" cy="1456290"/>
            </a:xfrm>
            <a:prstGeom prst="rect">
              <a:avLst/>
            </a:prstGeom>
            <a:solidFill>
              <a:srgbClr val="BECDD7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288000" tIns="108000" rIns="72000" bIns="108000"/>
            <a:lstStyle/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využívání se strany starých známostí </a:t>
              </a:r>
              <a:r>
                <a:rPr lang="en-US" sz="1600" dirty="0" smtClean="0">
                  <a:solidFill>
                    <a:schemeClr val="tx1"/>
                  </a:solidFill>
                </a:rPr>
                <a:t>(</a:t>
              </a:r>
              <a:r>
                <a:rPr lang="cs-CZ" sz="1600" dirty="0" smtClean="0">
                  <a:solidFill>
                    <a:schemeClr val="tx1"/>
                  </a:solidFill>
                </a:rPr>
                <a:t>také bez domova</a:t>
              </a:r>
              <a:r>
                <a:rPr lang="en-US" sz="1600" dirty="0" smtClean="0">
                  <a:solidFill>
                    <a:schemeClr val="tx1"/>
                  </a:solidFill>
                </a:rPr>
                <a:t>)  </a:t>
              </a: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staré rodinné vazby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  <a:buFont typeface="Wingdings" pitchFamily="2" charset="2"/>
                <a:buChar char="§"/>
              </a:pPr>
              <a:r>
                <a:rPr lang="cs-CZ" sz="1600" dirty="0" smtClean="0">
                  <a:solidFill>
                    <a:schemeClr val="tx1"/>
                  </a:solidFill>
                </a:rPr>
                <a:t>kriminální minulost</a:t>
              </a:r>
              <a:endParaRPr lang="en-US" sz="1600" dirty="0" smtClean="0">
                <a:solidFill>
                  <a:schemeClr val="tx1"/>
                </a:solidFill>
              </a:endParaRPr>
            </a:p>
            <a:p>
              <a:pPr marL="177800" indent="-177800">
                <a:spcBef>
                  <a:spcPts val="600"/>
                </a:spcBef>
                <a:buSzPct val="100000"/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8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50825" y="6424952"/>
              <a:ext cx="1844675" cy="1456289"/>
            </a:xfrm>
            <a:prstGeom prst="homePlate">
              <a:avLst>
                <a:gd name="adj" fmla="val 14831"/>
              </a:avLst>
            </a:prstGeom>
            <a:solidFill>
              <a:srgbClr val="EB780A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7800" indent="-177800" algn="ctr">
                <a:spcBef>
                  <a:spcPct val="50000"/>
                </a:spcBef>
                <a:buClr>
                  <a:srgbClr val="871E50"/>
                </a:buClr>
                <a:buSzPct val="100000"/>
              </a:pPr>
              <a:r>
                <a:rPr lang="cs-CZ" b="1" dirty="0" smtClean="0">
                  <a:solidFill>
                    <a:schemeClr val="bg1"/>
                  </a:solidFill>
                </a:rPr>
                <a:t>Staré vazby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Patron bezdomovců: </a:t>
            </a:r>
            <a:r>
              <a:rPr lang="cs-CZ" dirty="0" err="1" smtClean="0"/>
              <a:t>Benedict</a:t>
            </a:r>
            <a:r>
              <a:rPr lang="cs-CZ" dirty="0" smtClean="0"/>
              <a:t> Josef </a:t>
            </a:r>
            <a:r>
              <a:rPr lang="cs-CZ" dirty="0" err="1" smtClean="0"/>
              <a:t>Labre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539750" y="1405573"/>
            <a:ext cx="4032251" cy="5081589"/>
          </a:xfrm>
        </p:spPr>
        <p:txBody>
          <a:bodyPr/>
          <a:lstStyle/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NAROZEN: </a:t>
            </a:r>
            <a:r>
              <a:rPr lang="en-US" b="1" dirty="0" smtClean="0"/>
              <a:t>25. </a:t>
            </a:r>
            <a:r>
              <a:rPr lang="en-US" b="1" dirty="0" err="1" smtClean="0"/>
              <a:t>března</a:t>
            </a:r>
            <a:r>
              <a:rPr lang="en-US" b="1" dirty="0" smtClean="0"/>
              <a:t> 1748, </a:t>
            </a:r>
            <a:r>
              <a:rPr lang="en-US" b="1" dirty="0" err="1" smtClean="0"/>
              <a:t>Amettes</a:t>
            </a:r>
            <a:r>
              <a:rPr lang="en-US" b="1" dirty="0" smtClean="0"/>
              <a:t> (</a:t>
            </a:r>
            <a:r>
              <a:rPr lang="en-US" b="1" dirty="0" err="1" smtClean="0"/>
              <a:t>vesnice</a:t>
            </a:r>
            <a:r>
              <a:rPr lang="en-US" b="1" dirty="0" smtClean="0"/>
              <a:t> v </a:t>
            </a:r>
            <a:r>
              <a:rPr lang="en-US" b="1" dirty="0" err="1" smtClean="0"/>
              <a:t>severní</a:t>
            </a:r>
            <a:r>
              <a:rPr lang="en-US" b="1" dirty="0" smtClean="0"/>
              <a:t> </a:t>
            </a:r>
            <a:r>
              <a:rPr lang="en-US" b="1" dirty="0" err="1" smtClean="0"/>
              <a:t>Francii</a:t>
            </a:r>
            <a:r>
              <a:rPr lang="en-US" b="1" dirty="0" smtClean="0"/>
              <a:t>), </a:t>
            </a:r>
            <a:r>
              <a:rPr lang="en-US" b="1" dirty="0" err="1" smtClean="0"/>
              <a:t>Francie</a:t>
            </a:r>
            <a:r>
              <a:rPr lang="en-US" b="1" dirty="0" smtClean="0"/>
              <a:t> </a:t>
            </a:r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ZEMŘEL: </a:t>
            </a:r>
            <a:r>
              <a:rPr lang="en-US" b="1" dirty="0" smtClean="0"/>
              <a:t>16. </a:t>
            </a:r>
            <a:r>
              <a:rPr lang="en-US" b="1" dirty="0" err="1" smtClean="0"/>
              <a:t>dubna</a:t>
            </a:r>
            <a:r>
              <a:rPr lang="en-US" b="1" dirty="0" smtClean="0"/>
              <a:t> 1783, </a:t>
            </a:r>
            <a:r>
              <a:rPr lang="en-US" b="1" dirty="0" err="1" smtClean="0"/>
              <a:t>Řím</a:t>
            </a:r>
            <a:r>
              <a:rPr lang="en-US" b="1" dirty="0" smtClean="0"/>
              <a:t>, </a:t>
            </a:r>
            <a:r>
              <a:rPr lang="en-US" b="1" dirty="0" err="1" smtClean="0"/>
              <a:t>Itálie</a:t>
            </a:r>
            <a:endParaRPr lang="en-US" b="1" dirty="0" smtClean="0"/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BEATIFIKACE: </a:t>
            </a:r>
            <a:r>
              <a:rPr lang="en-US" b="1" dirty="0" smtClean="0"/>
              <a:t>20. </a:t>
            </a:r>
            <a:r>
              <a:rPr lang="en-US" b="1" dirty="0" err="1" smtClean="0"/>
              <a:t>května</a:t>
            </a:r>
            <a:r>
              <a:rPr lang="en-US" b="1" dirty="0" smtClean="0"/>
              <a:t> 1860, </a:t>
            </a:r>
            <a:r>
              <a:rPr lang="en-US" b="1" dirty="0" err="1" smtClean="0"/>
              <a:t>papežem</a:t>
            </a:r>
            <a:r>
              <a:rPr lang="en-US" b="1" dirty="0" smtClean="0"/>
              <a:t> </a:t>
            </a:r>
            <a:r>
              <a:rPr lang="en-US" b="1" dirty="0" err="1" smtClean="0"/>
              <a:t>Piem</a:t>
            </a:r>
            <a:r>
              <a:rPr lang="en-US" b="1" dirty="0" smtClean="0"/>
              <a:t> IX</a:t>
            </a:r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KANONIZACE: </a:t>
            </a:r>
            <a:r>
              <a:rPr lang="en-US" b="1" dirty="0" smtClean="0"/>
              <a:t>8. </a:t>
            </a:r>
            <a:r>
              <a:rPr lang="en-US" b="1" dirty="0" err="1" smtClean="0"/>
              <a:t>prosince</a:t>
            </a:r>
            <a:r>
              <a:rPr lang="en-US" b="1" dirty="0" smtClean="0"/>
              <a:t> 1881 </a:t>
            </a:r>
            <a:r>
              <a:rPr lang="en-US" b="1" dirty="0" err="1" smtClean="0"/>
              <a:t>papežem</a:t>
            </a:r>
            <a:r>
              <a:rPr lang="en-US" b="1" dirty="0" smtClean="0"/>
              <a:t> </a:t>
            </a:r>
            <a:r>
              <a:rPr lang="en-US" b="1" dirty="0" err="1" smtClean="0"/>
              <a:t>Lvem</a:t>
            </a:r>
            <a:r>
              <a:rPr lang="en-US" b="1" dirty="0" smtClean="0"/>
              <a:t> XIII</a:t>
            </a:r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PATRON: </a:t>
            </a:r>
            <a:r>
              <a:rPr lang="en-US" b="1" dirty="0" err="1" smtClean="0"/>
              <a:t>bezdomovců</a:t>
            </a:r>
            <a:r>
              <a:rPr lang="en-US" b="1" dirty="0" smtClean="0"/>
              <a:t> a </a:t>
            </a:r>
            <a:r>
              <a:rPr lang="en-US" b="1" dirty="0" err="1" smtClean="0"/>
              <a:t>tuláků</a:t>
            </a:r>
            <a:endParaRPr lang="en-US" b="1" dirty="0" smtClean="0"/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ATRIBUTY: </a:t>
            </a:r>
            <a:r>
              <a:rPr lang="en-US" b="1" dirty="0" err="1" smtClean="0"/>
              <a:t>hrubý</a:t>
            </a:r>
            <a:r>
              <a:rPr lang="en-US" b="1" dirty="0" smtClean="0"/>
              <a:t> </a:t>
            </a:r>
            <a:r>
              <a:rPr lang="en-US" b="1" dirty="0" err="1" smtClean="0"/>
              <a:t>oděv</a:t>
            </a:r>
            <a:r>
              <a:rPr lang="en-US" b="1" dirty="0" smtClean="0"/>
              <a:t> </a:t>
            </a:r>
            <a:r>
              <a:rPr lang="en-US" b="1" dirty="0" err="1" smtClean="0"/>
              <a:t>přepásaný</a:t>
            </a:r>
            <a:r>
              <a:rPr lang="en-US" b="1" dirty="0" smtClean="0"/>
              <a:t> </a:t>
            </a:r>
            <a:r>
              <a:rPr lang="en-US" b="1" dirty="0" err="1" smtClean="0"/>
              <a:t>provazem</a:t>
            </a:r>
            <a:r>
              <a:rPr lang="en-US" b="1" dirty="0" smtClean="0"/>
              <a:t>, </a:t>
            </a:r>
            <a:r>
              <a:rPr lang="en-US" b="1" dirty="0" err="1" smtClean="0"/>
              <a:t>kříž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prsou</a:t>
            </a:r>
            <a:r>
              <a:rPr lang="en-US" b="1" dirty="0" smtClean="0"/>
              <a:t>, </a:t>
            </a:r>
            <a:r>
              <a:rPr lang="en-US" b="1" dirty="0" err="1" smtClean="0"/>
              <a:t>miska</a:t>
            </a:r>
            <a:r>
              <a:rPr lang="en-US" b="1" dirty="0" smtClean="0"/>
              <a:t>, </a:t>
            </a:r>
            <a:r>
              <a:rPr lang="en-US" b="1" dirty="0" err="1" smtClean="0"/>
              <a:t>poutnická</a:t>
            </a:r>
            <a:r>
              <a:rPr lang="en-US" b="1" dirty="0" smtClean="0"/>
              <a:t> </a:t>
            </a:r>
            <a:r>
              <a:rPr lang="en-US" b="1" dirty="0" err="1" smtClean="0"/>
              <a:t>hůl</a:t>
            </a:r>
            <a:r>
              <a:rPr lang="en-US" b="1" dirty="0" smtClean="0"/>
              <a:t>, </a:t>
            </a:r>
            <a:r>
              <a:rPr lang="en-US" b="1" dirty="0" err="1" smtClean="0"/>
              <a:t>růženec</a:t>
            </a:r>
            <a:r>
              <a:rPr lang="en-US" b="1" dirty="0" smtClean="0"/>
              <a:t>, </a:t>
            </a:r>
            <a:r>
              <a:rPr lang="en-US" b="1" dirty="0" err="1" smtClean="0"/>
              <a:t>torna</a:t>
            </a:r>
            <a:endParaRPr lang="en-US" b="1" dirty="0" smtClean="0"/>
          </a:p>
          <a:p>
            <a:pPr marL="358775" indent="-358775"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EB780A"/>
                </a:solidFill>
              </a:rPr>
              <a:t>SVÁTEK: </a:t>
            </a:r>
            <a:r>
              <a:rPr lang="en-US" b="1" dirty="0" smtClean="0"/>
              <a:t>16. </a:t>
            </a:r>
            <a:r>
              <a:rPr lang="en-US" b="1" dirty="0" err="1" smtClean="0"/>
              <a:t>dubna</a:t>
            </a:r>
            <a:endParaRPr lang="en-US" b="1" dirty="0" smtClean="0"/>
          </a:p>
          <a:p>
            <a:pPr marL="358775" indent="-358775"/>
            <a:endParaRPr lang="en-US" dirty="0" smtClean="0"/>
          </a:p>
        </p:txBody>
      </p:sp>
      <p:pic>
        <p:nvPicPr>
          <p:cNvPr id="87044" name="Picture 4" descr="http://4.bp.blogspot.com/_qMhBtKe3htg/S8fGmkQY2hI/AAAAAAAAHIg/UOdvqrIOgl4/s1600/benoit+lab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2379" y="1405573"/>
            <a:ext cx="3467100" cy="453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0AaXOz7sqEy_A43WNm9fW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LFeKhWDY0qE3jGA2N_wi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zkN8fwN3kSlFroVQPOp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UoQTBY_tEy0jdIh6pNTa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bw0tgRpj.EyfgpWBuSRl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U0Z3uu4Oxk.SqPT1g26VP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zkN8fwN3kSlFroVQPOpX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UMJA7dmNVkOJYhlqSx7B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M5Qi0uDi0yc9Fc30okCQQ"/>
</p:tagLst>
</file>

<file path=ppt/theme/theme1.xml><?xml version="1.0" encoding="utf-8"?>
<a:theme xmlns:a="http://schemas.openxmlformats.org/drawingml/2006/main" name="gss_template_e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79BAA"/>
      </a:lt2>
      <a:accent1>
        <a:srgbClr val="879BAA"/>
      </a:accent1>
      <a:accent2>
        <a:srgbClr val="BECDD7"/>
      </a:accent2>
      <a:accent3>
        <a:srgbClr val="871E50"/>
      </a:accent3>
      <a:accent4>
        <a:srgbClr val="EB780A"/>
      </a:accent4>
      <a:accent5>
        <a:srgbClr val="006487"/>
      </a:accent5>
      <a:accent6>
        <a:srgbClr val="647D2D"/>
      </a:accent6>
      <a:hlink>
        <a:srgbClr val="871E50"/>
      </a:hlink>
      <a:folHlink>
        <a:srgbClr val="871E50"/>
      </a:folHlink>
    </a:clrScheme>
    <a:fontScheme name="Siemens PPT 2007 DEU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 lIns="108000" tIns="54000" rIns="108000" bIns="54000" numCol="1" spcCol="72000" rtlCol="0" anchor="t">
        <a:noAutofit/>
      </a:bodyPr>
      <a:lstStyle>
        <a:defPPr>
          <a:lnSpc>
            <a:spcPct val="110000"/>
          </a:lnSpc>
          <a:spcBef>
            <a:spcPct val="0"/>
          </a:spcBef>
          <a:buFont typeface="Wingdings" charset="0"/>
          <a:buNone/>
          <a:defRPr sz="1400" dirty="0" err="1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10000"/>
          </a:lnSpc>
          <a:spcBef>
            <a:spcPts val="0"/>
          </a:spcBef>
          <a:defRPr sz="1200" dirty="0" err="1" smtClean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688</Words>
  <Application>Microsoft Office PowerPoint</Application>
  <PresentationFormat>Předvádění na obrazovce (4:3)</PresentationFormat>
  <Paragraphs>77</Paragraphs>
  <Slides>10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gss_template_en</vt:lpstr>
      <vt:lpstr>think-cell Folie</vt:lpstr>
      <vt:lpstr>think-cell Slide</vt:lpstr>
      <vt:lpstr>Restart@Siemens Projekt pro začlenění osob bez domova</vt:lpstr>
      <vt:lpstr>O bezdomovectví v České republice</vt:lpstr>
      <vt:lpstr>Základní fakta o bezdomovectví v České republice</vt:lpstr>
      <vt:lpstr>Prezentace aplikace PowerPoint</vt:lpstr>
      <vt:lpstr>Jak pomůže firma Siemens?</vt:lpstr>
      <vt:lpstr>Rozsah a rozdělení aktivit</vt:lpstr>
      <vt:lpstr>Partnerské nevládní organizace</vt:lpstr>
      <vt:lpstr>Možné problémové aspekty</vt:lpstr>
      <vt:lpstr>Patron bezdomovců: Benedict Josef Labre</vt:lpstr>
      <vt:lpstr>    </vt:lpstr>
    </vt:vector>
  </TitlesOfParts>
  <Company>Siemens AG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Version 1 Arial Bold 40 pt.</dc:title>
  <dc:creator>Kellerova, Mariana</dc:creator>
  <cp:lastModifiedBy>Zuzana Hrnčířová</cp:lastModifiedBy>
  <cp:revision>28</cp:revision>
  <cp:lastPrinted>2012-10-29T09:59:01Z</cp:lastPrinted>
  <dcterms:created xsi:type="dcterms:W3CDTF">2013-09-05T11:30:24Z</dcterms:created>
  <dcterms:modified xsi:type="dcterms:W3CDTF">2016-02-10T10:32:07Z</dcterms:modified>
  <dc:language>English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Release date">
    <vt:lpwstr>January 2013</vt:lpwstr>
  </property>
  <property fmtid="{D5CDD505-2E9C-101B-9397-08002B2CF9AE}" pid="4" name="Office version">
    <vt:lpwstr>2007/2010</vt:lpwstr>
  </property>
  <property fmtid="{D5CDD505-2E9C-101B-9397-08002B2CF9AE}" pid="5" name="Release version">
    <vt:lpwstr>1,0</vt:lpwstr>
  </property>
  <property fmtid="{D5CDD505-2E9C-101B-9397-08002B2CF9AE}" pid="6" name="_NewReviewCycle">
    <vt:lpwstr/>
  </property>
</Properties>
</file>